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erthold Block" charset="1" panose="02000506040000020004"/>
      <p:regular r:id="rId20"/>
    </p:embeddedFont>
    <p:embeddedFont>
      <p:font typeface="Tahoma" charset="1" panose="020B0604030504040204"/>
      <p:regular r:id="rId21"/>
    </p:embeddedFont>
    <p:embeddedFont>
      <p:font typeface="Tahoma Bold" charset="1" panose="020B0804030504040204"/>
      <p:regular r:id="rId22"/>
    </p:embeddedFont>
    <p:embeddedFont>
      <p:font typeface="Open Sans Bold" charset="1" panose="00000000000000000000"/>
      <p:regular r:id="rId23"/>
    </p:embeddedFont>
    <p:embeddedFont>
      <p:font typeface="Open San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12.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5571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sp>
        <p:nvSpPr>
          <p:cNvPr name="Freeform 7" id="7"/>
          <p:cNvSpPr/>
          <p:nvPr/>
        </p:nvSpPr>
        <p:spPr>
          <a:xfrm flipH="false" flipV="false" rot="0">
            <a:off x="2861367" y="2681000"/>
            <a:ext cx="1085165" cy="1362650"/>
          </a:xfrm>
          <a:custGeom>
            <a:avLst/>
            <a:gdLst/>
            <a:ahLst/>
            <a:cxnLst/>
            <a:rect r="r" b="b" t="t" l="l"/>
            <a:pathLst>
              <a:path h="1362650" w="1085165">
                <a:moveTo>
                  <a:pt x="0" y="0"/>
                </a:moveTo>
                <a:lnTo>
                  <a:pt x="1085165" y="0"/>
                </a:lnTo>
                <a:lnTo>
                  <a:pt x="1085165" y="1362650"/>
                </a:lnTo>
                <a:lnTo>
                  <a:pt x="0" y="1362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341468" y="4387844"/>
            <a:ext cx="1085165" cy="1362650"/>
          </a:xfrm>
          <a:custGeom>
            <a:avLst/>
            <a:gdLst/>
            <a:ahLst/>
            <a:cxnLst/>
            <a:rect r="r" b="b" t="t" l="l"/>
            <a:pathLst>
              <a:path h="1362650" w="1085165">
                <a:moveTo>
                  <a:pt x="1085165" y="0"/>
                </a:moveTo>
                <a:lnTo>
                  <a:pt x="0" y="0"/>
                </a:lnTo>
                <a:lnTo>
                  <a:pt x="0" y="1362650"/>
                </a:lnTo>
                <a:lnTo>
                  <a:pt x="1085165" y="1362650"/>
                </a:lnTo>
                <a:lnTo>
                  <a:pt x="10851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505923">
            <a:off x="-308201" y="318869"/>
            <a:ext cx="1640865" cy="3318407"/>
          </a:xfrm>
          <a:custGeom>
            <a:avLst/>
            <a:gdLst/>
            <a:ahLst/>
            <a:cxnLst/>
            <a:rect r="r" b="b" t="t" l="l"/>
            <a:pathLst>
              <a:path h="3318407" w="1640865">
                <a:moveTo>
                  <a:pt x="0" y="0"/>
                </a:moveTo>
                <a:lnTo>
                  <a:pt x="1640865" y="0"/>
                </a:lnTo>
                <a:lnTo>
                  <a:pt x="1640865" y="3318407"/>
                </a:lnTo>
                <a:lnTo>
                  <a:pt x="0" y="33184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1501208">
            <a:off x="16956920" y="1633803"/>
            <a:ext cx="1640865" cy="3318407"/>
          </a:xfrm>
          <a:custGeom>
            <a:avLst/>
            <a:gdLst/>
            <a:ahLst/>
            <a:cxnLst/>
            <a:rect r="r" b="b" t="t" l="l"/>
            <a:pathLst>
              <a:path h="3318407" w="1640865">
                <a:moveTo>
                  <a:pt x="1640866" y="0"/>
                </a:moveTo>
                <a:lnTo>
                  <a:pt x="0" y="0"/>
                </a:lnTo>
                <a:lnTo>
                  <a:pt x="0" y="3318407"/>
                </a:lnTo>
                <a:lnTo>
                  <a:pt x="1640866" y="3318407"/>
                </a:lnTo>
                <a:lnTo>
                  <a:pt x="16408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431548" y="-88088"/>
            <a:ext cx="3029969" cy="1669238"/>
          </a:xfrm>
          <a:custGeom>
            <a:avLst/>
            <a:gdLst/>
            <a:ahLst/>
            <a:cxnLst/>
            <a:rect r="r" b="b" t="t" l="l"/>
            <a:pathLst>
              <a:path h="1669238" w="3029969">
                <a:moveTo>
                  <a:pt x="0" y="0"/>
                </a:moveTo>
                <a:lnTo>
                  <a:pt x="3029969" y="0"/>
                </a:lnTo>
                <a:lnTo>
                  <a:pt x="3029969" y="1669238"/>
                </a:lnTo>
                <a:lnTo>
                  <a:pt x="0" y="1669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12826483" y="-88088"/>
            <a:ext cx="3029969" cy="1669238"/>
          </a:xfrm>
          <a:custGeom>
            <a:avLst/>
            <a:gdLst/>
            <a:ahLst/>
            <a:cxnLst/>
            <a:rect r="r" b="b" t="t" l="l"/>
            <a:pathLst>
              <a:path h="1669238" w="3029969">
                <a:moveTo>
                  <a:pt x="3029969" y="0"/>
                </a:moveTo>
                <a:lnTo>
                  <a:pt x="0" y="0"/>
                </a:lnTo>
                <a:lnTo>
                  <a:pt x="0" y="1669238"/>
                </a:lnTo>
                <a:lnTo>
                  <a:pt x="3029969" y="1669238"/>
                </a:lnTo>
                <a:lnTo>
                  <a:pt x="302996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96386" y="5143500"/>
            <a:ext cx="5862001" cy="5429678"/>
          </a:xfrm>
          <a:custGeom>
            <a:avLst/>
            <a:gdLst/>
            <a:ahLst/>
            <a:cxnLst/>
            <a:rect r="r" b="b" t="t" l="l"/>
            <a:pathLst>
              <a:path h="5429678" w="5862001">
                <a:moveTo>
                  <a:pt x="0" y="0"/>
                </a:moveTo>
                <a:lnTo>
                  <a:pt x="5862001" y="0"/>
                </a:lnTo>
                <a:lnTo>
                  <a:pt x="5862001" y="5429678"/>
                </a:lnTo>
                <a:lnTo>
                  <a:pt x="0" y="5429678"/>
                </a:lnTo>
                <a:lnTo>
                  <a:pt x="0" y="0"/>
                </a:lnTo>
                <a:close/>
              </a:path>
            </a:pathLst>
          </a:custGeom>
          <a:blipFill>
            <a:blip r:embed="rId11"/>
            <a:stretch>
              <a:fillRect l="0" t="0" r="0" b="0"/>
            </a:stretch>
          </a:blipFill>
        </p:spPr>
      </p:sp>
      <p:sp>
        <p:nvSpPr>
          <p:cNvPr name="TextBox 14" id="14"/>
          <p:cNvSpPr txBox="true"/>
          <p:nvPr/>
        </p:nvSpPr>
        <p:spPr>
          <a:xfrm rot="0">
            <a:off x="3946532" y="2273347"/>
            <a:ext cx="11321533" cy="4905466"/>
          </a:xfrm>
          <a:prstGeom prst="rect">
            <a:avLst/>
          </a:prstGeom>
        </p:spPr>
        <p:txBody>
          <a:bodyPr anchor="t" rtlCol="false" tIns="0" lIns="0" bIns="0" rIns="0">
            <a:spAutoFit/>
          </a:bodyPr>
          <a:lstStyle/>
          <a:p>
            <a:pPr algn="ctr">
              <a:lnSpc>
                <a:spcPts val="9452"/>
              </a:lnSpc>
            </a:pPr>
            <a:r>
              <a:rPr lang="en-US" sz="10502">
                <a:solidFill>
                  <a:srgbClr val="2C2E06"/>
                </a:solidFill>
                <a:latin typeface="Berthold Block"/>
                <a:ea typeface="Berthold Block"/>
                <a:cs typeface="Berthold Block"/>
                <a:sym typeface="Berthold Block"/>
              </a:rPr>
              <a:t>HOW GEOTHERMAL</a:t>
            </a:r>
          </a:p>
          <a:p>
            <a:pPr algn="ctr">
              <a:lnSpc>
                <a:spcPts val="9452"/>
              </a:lnSpc>
            </a:pPr>
            <a:r>
              <a:rPr lang="en-US" sz="10502">
                <a:solidFill>
                  <a:srgbClr val="2C2E06"/>
                </a:solidFill>
                <a:latin typeface="Berthold Block"/>
                <a:ea typeface="Berthold Block"/>
                <a:cs typeface="Berthold Block"/>
                <a:sym typeface="Berthold Block"/>
              </a:rPr>
              <a:t> &amp;</a:t>
            </a:r>
          </a:p>
          <a:p>
            <a:pPr algn="ctr">
              <a:lnSpc>
                <a:spcPts val="9452"/>
              </a:lnSpc>
            </a:pPr>
            <a:r>
              <a:rPr lang="en-US" sz="10502">
                <a:solidFill>
                  <a:srgbClr val="2C2E06"/>
                </a:solidFill>
                <a:latin typeface="Berthold Block"/>
                <a:ea typeface="Berthold Block"/>
                <a:cs typeface="Berthold Block"/>
                <a:sym typeface="Berthold Block"/>
              </a:rPr>
              <a:t> HYDROTHERMAL ENERGY IS HARNESSED</a:t>
            </a:r>
          </a:p>
        </p:txBody>
      </p:sp>
      <p:sp>
        <p:nvSpPr>
          <p:cNvPr name="Freeform 15" id="15"/>
          <p:cNvSpPr/>
          <p:nvPr/>
        </p:nvSpPr>
        <p:spPr>
          <a:xfrm flipH="false" flipV="false" rot="0">
            <a:off x="13604190" y="7075566"/>
            <a:ext cx="5371040" cy="3211434"/>
          </a:xfrm>
          <a:custGeom>
            <a:avLst/>
            <a:gdLst/>
            <a:ahLst/>
            <a:cxnLst/>
            <a:rect r="r" b="b" t="t" l="l"/>
            <a:pathLst>
              <a:path h="3211434" w="5371040">
                <a:moveTo>
                  <a:pt x="0" y="0"/>
                </a:moveTo>
                <a:lnTo>
                  <a:pt x="5371041" y="0"/>
                </a:lnTo>
                <a:lnTo>
                  <a:pt x="5371041" y="3211434"/>
                </a:lnTo>
                <a:lnTo>
                  <a:pt x="0" y="3211434"/>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14558"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true" flipV="false" rot="0">
            <a:off x="14663298" y="736358"/>
            <a:ext cx="3862810" cy="2128057"/>
          </a:xfrm>
          <a:custGeom>
            <a:avLst/>
            <a:gdLst/>
            <a:ahLst/>
            <a:cxnLst/>
            <a:rect r="r" b="b" t="t" l="l"/>
            <a:pathLst>
              <a:path h="2128057" w="3862810">
                <a:moveTo>
                  <a:pt x="3862810" y="0"/>
                </a:moveTo>
                <a:lnTo>
                  <a:pt x="0" y="0"/>
                </a:lnTo>
                <a:lnTo>
                  <a:pt x="0" y="2128057"/>
                </a:lnTo>
                <a:lnTo>
                  <a:pt x="3862810" y="2128057"/>
                </a:lnTo>
                <a:lnTo>
                  <a:pt x="38628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6"/>
            <a:stretch>
              <a:fillRect l="-27518" t="0" r="-2179" b="-44201"/>
            </a:stretch>
          </a:blipFill>
        </p:spPr>
      </p:sp>
      <p:sp>
        <p:nvSpPr>
          <p:cNvPr name="Freeform 9" id="9"/>
          <p:cNvSpPr/>
          <p:nvPr/>
        </p:nvSpPr>
        <p:spPr>
          <a:xfrm flipH="false" flipV="false" rot="0">
            <a:off x="-1017261" y="6005966"/>
            <a:ext cx="3271933" cy="4541723"/>
          </a:xfrm>
          <a:custGeom>
            <a:avLst/>
            <a:gdLst/>
            <a:ahLst/>
            <a:cxnLst/>
            <a:rect r="r" b="b" t="t" l="l"/>
            <a:pathLst>
              <a:path h="4541723" w="3271933">
                <a:moveTo>
                  <a:pt x="0" y="0"/>
                </a:moveTo>
                <a:lnTo>
                  <a:pt x="3271932" y="0"/>
                </a:lnTo>
                <a:lnTo>
                  <a:pt x="3271932" y="4541722"/>
                </a:lnTo>
                <a:lnTo>
                  <a:pt x="0" y="4541722"/>
                </a:lnTo>
                <a:lnTo>
                  <a:pt x="0" y="0"/>
                </a:lnTo>
                <a:close/>
              </a:path>
            </a:pathLst>
          </a:custGeom>
          <a:blipFill>
            <a:blip r:embed="rId7"/>
            <a:stretch>
              <a:fillRect l="0" t="0" r="0" b="0"/>
            </a:stretch>
          </a:blipFill>
        </p:spPr>
      </p:sp>
      <p:sp>
        <p:nvSpPr>
          <p:cNvPr name="Freeform 10" id="10"/>
          <p:cNvSpPr/>
          <p:nvPr/>
        </p:nvSpPr>
        <p:spPr>
          <a:xfrm flipH="true" flipV="false" rot="0">
            <a:off x="16033329" y="6005966"/>
            <a:ext cx="3271933" cy="4541723"/>
          </a:xfrm>
          <a:custGeom>
            <a:avLst/>
            <a:gdLst/>
            <a:ahLst/>
            <a:cxnLst/>
            <a:rect r="r" b="b" t="t" l="l"/>
            <a:pathLst>
              <a:path h="4541723" w="3271933">
                <a:moveTo>
                  <a:pt x="3271932" y="0"/>
                </a:moveTo>
                <a:lnTo>
                  <a:pt x="0" y="0"/>
                </a:lnTo>
                <a:lnTo>
                  <a:pt x="0" y="4541722"/>
                </a:lnTo>
                <a:lnTo>
                  <a:pt x="3271932" y="4541722"/>
                </a:lnTo>
                <a:lnTo>
                  <a:pt x="3271932" y="0"/>
                </a:lnTo>
                <a:close/>
              </a:path>
            </a:pathLst>
          </a:custGeom>
          <a:blipFill>
            <a:blip r:embed="rId7"/>
            <a:stretch>
              <a:fillRect l="0" t="0" r="0" b="0"/>
            </a:stretch>
          </a:blipFill>
        </p:spPr>
      </p:sp>
      <p:sp>
        <p:nvSpPr>
          <p:cNvPr name="TextBox 11" id="11"/>
          <p:cNvSpPr txBox="true"/>
          <p:nvPr/>
        </p:nvSpPr>
        <p:spPr>
          <a:xfrm rot="0">
            <a:off x="5650028" y="1658973"/>
            <a:ext cx="6987945" cy="1495425"/>
          </a:xfrm>
          <a:prstGeom prst="rect">
            <a:avLst/>
          </a:prstGeom>
        </p:spPr>
        <p:txBody>
          <a:bodyPr anchor="t" rtlCol="false" tIns="0" lIns="0" bIns="0" rIns="0">
            <a:spAutoFit/>
          </a:bodyPr>
          <a:lstStyle/>
          <a:p>
            <a:pPr algn="l">
              <a:lnSpc>
                <a:spcPts val="10800"/>
              </a:lnSpc>
            </a:pPr>
            <a:r>
              <a:rPr lang="en-US" sz="12000">
                <a:solidFill>
                  <a:srgbClr val="FFFFFF"/>
                </a:solidFill>
                <a:latin typeface="Berthold Block"/>
                <a:ea typeface="Berthold Block"/>
                <a:cs typeface="Berthold Block"/>
                <a:sym typeface="Berthold Block"/>
              </a:rPr>
              <a:t>CONCLUSION</a:t>
            </a:r>
          </a:p>
        </p:txBody>
      </p:sp>
      <p:sp>
        <p:nvSpPr>
          <p:cNvPr name="TextBox 12" id="12"/>
          <p:cNvSpPr txBox="true"/>
          <p:nvPr/>
        </p:nvSpPr>
        <p:spPr>
          <a:xfrm rot="0">
            <a:off x="2517375" y="3316871"/>
            <a:ext cx="13013136" cy="3165904"/>
          </a:xfrm>
          <a:prstGeom prst="rect">
            <a:avLst/>
          </a:prstGeom>
        </p:spPr>
        <p:txBody>
          <a:bodyPr anchor="t" rtlCol="false" tIns="0" lIns="0" bIns="0" rIns="0">
            <a:spAutoFit/>
          </a:bodyPr>
          <a:lstStyle/>
          <a:p>
            <a:pPr algn="ctr">
              <a:lnSpc>
                <a:spcPts val="5088"/>
              </a:lnSpc>
              <a:spcBef>
                <a:spcPct val="0"/>
              </a:spcBef>
            </a:pPr>
            <a:r>
              <a:rPr lang="en-US" sz="3634">
                <a:solidFill>
                  <a:srgbClr val="2C2E06"/>
                </a:solidFill>
                <a:latin typeface="Tahoma"/>
                <a:ea typeface="Tahoma"/>
                <a:cs typeface="Tahoma"/>
                <a:sym typeface="Tahoma"/>
              </a:rPr>
              <a:t>Geothermal and hydrothermal energy are renewable sources of heat from beneath the Earth’s surface. They can be used to generate electricity or provide direct heating. These energy sources are environmentally friendly, reliable, and cost-effective, making them a sustainable alternative to fossil fuels.</a:t>
            </a:r>
          </a:p>
        </p:txBody>
      </p:sp>
      <p:sp>
        <p:nvSpPr>
          <p:cNvPr name="Freeform 13" id="13"/>
          <p:cNvSpPr/>
          <p:nvPr/>
        </p:nvSpPr>
        <p:spPr>
          <a:xfrm flipH="true" flipV="false" rot="0">
            <a:off x="1028700" y="1608707"/>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945226" y="-640528"/>
            <a:ext cx="3862810" cy="2128057"/>
          </a:xfrm>
          <a:custGeom>
            <a:avLst/>
            <a:gdLst/>
            <a:ahLst/>
            <a:cxnLst/>
            <a:rect r="r" b="b" t="t" l="l"/>
            <a:pathLst>
              <a:path h="2128057" w="3862810">
                <a:moveTo>
                  <a:pt x="3862810" y="0"/>
                </a:moveTo>
                <a:lnTo>
                  <a:pt x="0" y="0"/>
                </a:lnTo>
                <a:lnTo>
                  <a:pt x="0" y="2128057"/>
                </a:lnTo>
                <a:lnTo>
                  <a:pt x="3862810" y="2128057"/>
                </a:lnTo>
                <a:lnTo>
                  <a:pt x="38628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31" y="-744387"/>
            <a:ext cx="3862810" cy="2128057"/>
          </a:xfrm>
          <a:custGeom>
            <a:avLst/>
            <a:gdLst/>
            <a:ahLst/>
            <a:cxnLst/>
            <a:rect r="r" b="b" t="t" l="l"/>
            <a:pathLst>
              <a:path h="2128057" w="3862810">
                <a:moveTo>
                  <a:pt x="0" y="0"/>
                </a:moveTo>
                <a:lnTo>
                  <a:pt x="3862810" y="0"/>
                </a:lnTo>
                <a:lnTo>
                  <a:pt x="3862810" y="2128057"/>
                </a:lnTo>
                <a:lnTo>
                  <a:pt x="0" y="21280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8635" y="6354144"/>
            <a:ext cx="3271933" cy="4541723"/>
          </a:xfrm>
          <a:custGeom>
            <a:avLst/>
            <a:gdLst/>
            <a:ahLst/>
            <a:cxnLst/>
            <a:rect r="r" b="b" t="t" l="l"/>
            <a:pathLst>
              <a:path h="4541723" w="3271933">
                <a:moveTo>
                  <a:pt x="0" y="0"/>
                </a:moveTo>
                <a:lnTo>
                  <a:pt x="3271932" y="0"/>
                </a:lnTo>
                <a:lnTo>
                  <a:pt x="3271932" y="4541722"/>
                </a:lnTo>
                <a:lnTo>
                  <a:pt x="0" y="4541722"/>
                </a:lnTo>
                <a:lnTo>
                  <a:pt x="0" y="0"/>
                </a:lnTo>
                <a:close/>
              </a:path>
            </a:pathLst>
          </a:custGeom>
          <a:blipFill>
            <a:blip r:embed="rId4"/>
            <a:stretch>
              <a:fillRect l="0" t="0" r="0" b="0"/>
            </a:stretch>
          </a:blipFill>
        </p:spPr>
      </p:sp>
      <p:sp>
        <p:nvSpPr>
          <p:cNvPr name="Freeform 5" id="5"/>
          <p:cNvSpPr/>
          <p:nvPr/>
        </p:nvSpPr>
        <p:spPr>
          <a:xfrm flipH="true" flipV="false" rot="0">
            <a:off x="16761337" y="6718148"/>
            <a:ext cx="3271933" cy="4541723"/>
          </a:xfrm>
          <a:custGeom>
            <a:avLst/>
            <a:gdLst/>
            <a:ahLst/>
            <a:cxnLst/>
            <a:rect r="r" b="b" t="t" l="l"/>
            <a:pathLst>
              <a:path h="4541723" w="3271933">
                <a:moveTo>
                  <a:pt x="3271933" y="0"/>
                </a:moveTo>
                <a:lnTo>
                  <a:pt x="0" y="0"/>
                </a:lnTo>
                <a:lnTo>
                  <a:pt x="0" y="4541723"/>
                </a:lnTo>
                <a:lnTo>
                  <a:pt x="3271933" y="4541723"/>
                </a:lnTo>
                <a:lnTo>
                  <a:pt x="3271933" y="0"/>
                </a:lnTo>
                <a:close/>
              </a:path>
            </a:pathLst>
          </a:custGeom>
          <a:blipFill>
            <a:blip r:embed="rId4"/>
            <a:stretch>
              <a:fillRect l="0" t="0" r="0" b="0"/>
            </a:stretch>
          </a:blipFill>
        </p:spPr>
      </p:sp>
      <p:sp>
        <p:nvSpPr>
          <p:cNvPr name="TextBox 6" id="6"/>
          <p:cNvSpPr txBox="true"/>
          <p:nvPr/>
        </p:nvSpPr>
        <p:spPr>
          <a:xfrm rot="0">
            <a:off x="5738270" y="327171"/>
            <a:ext cx="6571347" cy="1056499"/>
          </a:xfrm>
          <a:prstGeom prst="rect">
            <a:avLst/>
          </a:prstGeom>
        </p:spPr>
        <p:txBody>
          <a:bodyPr anchor="t" rtlCol="false" tIns="0" lIns="0" bIns="0" rIns="0">
            <a:spAutoFit/>
          </a:bodyPr>
          <a:lstStyle/>
          <a:p>
            <a:pPr algn="l">
              <a:lnSpc>
                <a:spcPts val="7645"/>
              </a:lnSpc>
            </a:pPr>
            <a:r>
              <a:rPr lang="en-US" sz="8494">
                <a:solidFill>
                  <a:srgbClr val="2C2E06"/>
                </a:solidFill>
                <a:latin typeface="Berthold Block"/>
                <a:ea typeface="Berthold Block"/>
                <a:cs typeface="Berthold Block"/>
                <a:sym typeface="Berthold Block"/>
              </a:rPr>
              <a:t>REFERENCE LIST</a:t>
            </a:r>
          </a:p>
        </p:txBody>
      </p:sp>
      <p:sp>
        <p:nvSpPr>
          <p:cNvPr name="TextBox 7" id="7"/>
          <p:cNvSpPr txBox="true"/>
          <p:nvPr/>
        </p:nvSpPr>
        <p:spPr>
          <a:xfrm rot="0">
            <a:off x="2930097" y="1827236"/>
            <a:ext cx="12427806" cy="8309834"/>
          </a:xfrm>
          <a:prstGeom prst="rect">
            <a:avLst/>
          </a:prstGeom>
        </p:spPr>
        <p:txBody>
          <a:bodyPr anchor="t" rtlCol="false" tIns="0" lIns="0" bIns="0" rIns="0">
            <a:spAutoFit/>
          </a:bodyPr>
          <a:lstStyle/>
          <a:p>
            <a:pPr algn="just">
              <a:lnSpc>
                <a:spcPts val="3452"/>
              </a:lnSpc>
            </a:pPr>
            <a:r>
              <a:rPr lang="en-US" sz="2466">
                <a:solidFill>
                  <a:srgbClr val="000000"/>
                </a:solidFill>
                <a:latin typeface="Tahoma"/>
                <a:ea typeface="Tahoma"/>
                <a:cs typeface="Tahoma"/>
                <a:sym typeface="Tahoma"/>
              </a:rPr>
              <a:t>U.S. Department of Energy. (n.d.). Geothermal Energy Basics. Retrieved  </a:t>
            </a:r>
            <a:r>
              <a:rPr lang="en-US" sz="2466">
                <a:solidFill>
                  <a:srgbClr val="004AAD"/>
                </a:solidFill>
                <a:latin typeface="Tahoma"/>
                <a:ea typeface="Tahoma"/>
                <a:cs typeface="Tahoma"/>
                <a:sym typeface="Tahoma"/>
              </a:rPr>
              <a:t>https://www.energy.gov/eere/geothermal/geothermal-energy-basics</a:t>
            </a:r>
          </a:p>
          <a:p>
            <a:pPr algn="just">
              <a:lnSpc>
                <a:spcPts val="3452"/>
              </a:lnSpc>
            </a:pPr>
          </a:p>
          <a:p>
            <a:pPr algn="just">
              <a:lnSpc>
                <a:spcPts val="3452"/>
              </a:lnSpc>
            </a:pPr>
            <a:r>
              <a:rPr lang="en-US" sz="2466">
                <a:solidFill>
                  <a:srgbClr val="000000"/>
                </a:solidFill>
                <a:latin typeface="Tahoma"/>
                <a:ea typeface="Tahoma"/>
                <a:cs typeface="Tahoma"/>
                <a:sym typeface="Tahoma"/>
              </a:rPr>
              <a:t>International Renewable Energy Agency (IRENA). (2021). Geothermal Energy. Retrieved f </a:t>
            </a:r>
            <a:r>
              <a:rPr lang="en-US" sz="2466">
                <a:solidFill>
                  <a:srgbClr val="004AAD"/>
                </a:solidFill>
                <a:latin typeface="Tahoma"/>
                <a:ea typeface="Tahoma"/>
                <a:cs typeface="Tahoma"/>
                <a:sym typeface="Tahoma"/>
              </a:rPr>
              <a:t>https://www.irena.org/geothermal</a:t>
            </a:r>
          </a:p>
          <a:p>
            <a:pPr algn="just">
              <a:lnSpc>
                <a:spcPts val="3452"/>
              </a:lnSpc>
            </a:pPr>
          </a:p>
          <a:p>
            <a:pPr algn="just">
              <a:lnSpc>
                <a:spcPts val="3452"/>
              </a:lnSpc>
            </a:pPr>
            <a:r>
              <a:rPr lang="en-US" sz="2466">
                <a:solidFill>
                  <a:srgbClr val="000000"/>
                </a:solidFill>
                <a:latin typeface="Tahoma"/>
                <a:ea typeface="Tahoma"/>
                <a:cs typeface="Tahoma"/>
                <a:sym typeface="Tahoma"/>
              </a:rPr>
              <a:t>Geothermal Education Office. (n.d.). How Geothermal Energy Works. Retrieved </a:t>
            </a:r>
            <a:r>
              <a:rPr lang="en-US" sz="2466">
                <a:solidFill>
                  <a:srgbClr val="004AAD"/>
                </a:solidFill>
                <a:latin typeface="Tahoma"/>
                <a:ea typeface="Tahoma"/>
                <a:cs typeface="Tahoma"/>
                <a:sym typeface="Tahoma"/>
              </a:rPr>
              <a:t>https://www.geothermal.marin.org/how-geothermal-work</a:t>
            </a:r>
          </a:p>
          <a:p>
            <a:pPr algn="just">
              <a:lnSpc>
                <a:spcPts val="3452"/>
              </a:lnSpc>
            </a:pPr>
          </a:p>
          <a:p>
            <a:pPr algn="just">
              <a:lnSpc>
                <a:spcPts val="3452"/>
              </a:lnSpc>
            </a:pPr>
            <a:r>
              <a:rPr lang="en-US" sz="2466">
                <a:solidFill>
                  <a:srgbClr val="000000"/>
                </a:solidFill>
                <a:latin typeface="Tahoma"/>
                <a:ea typeface="Tahoma"/>
                <a:cs typeface="Tahoma"/>
                <a:sym typeface="Tahoma"/>
              </a:rPr>
              <a:t>National Renewable Energy Laboratory (NREL). (2020). Types of Geothermal Power </a:t>
            </a:r>
            <a:r>
              <a:rPr lang="en-US" sz="2466">
                <a:solidFill>
                  <a:srgbClr val="004AAD"/>
                </a:solidFill>
                <a:latin typeface="Tahoma"/>
                <a:ea typeface="Tahoma"/>
                <a:cs typeface="Tahoma"/>
                <a:sym typeface="Tahoma"/>
              </a:rPr>
              <a:t>Plants. Retrieved https://www.nrel.gov/research/re-geothermal.html</a:t>
            </a:r>
          </a:p>
          <a:p>
            <a:pPr algn="just">
              <a:lnSpc>
                <a:spcPts val="3452"/>
              </a:lnSpc>
            </a:pPr>
          </a:p>
          <a:p>
            <a:pPr algn="just">
              <a:lnSpc>
                <a:spcPts val="3452"/>
              </a:lnSpc>
            </a:pPr>
            <a:r>
              <a:rPr lang="en-US" sz="2466">
                <a:solidFill>
                  <a:srgbClr val="000000"/>
                </a:solidFill>
                <a:latin typeface="Tahoma"/>
                <a:ea typeface="Tahoma"/>
                <a:cs typeface="Tahoma"/>
                <a:sym typeface="Tahoma"/>
              </a:rPr>
              <a:t>World Energy Council. (2020). Hydrothermal Geothermal Energy. Retrieved</a:t>
            </a:r>
          </a:p>
          <a:p>
            <a:pPr algn="just">
              <a:lnSpc>
                <a:spcPts val="3452"/>
              </a:lnSpc>
            </a:pPr>
            <a:r>
              <a:rPr lang="en-US" sz="2466">
                <a:solidFill>
                  <a:srgbClr val="000000"/>
                </a:solidFill>
                <a:latin typeface="Tahoma"/>
                <a:ea typeface="Tahoma"/>
                <a:cs typeface="Tahoma"/>
                <a:sym typeface="Tahoma"/>
              </a:rPr>
              <a:t> </a:t>
            </a:r>
            <a:r>
              <a:rPr lang="en-US" sz="2466">
                <a:solidFill>
                  <a:srgbClr val="004AAD"/>
                </a:solidFill>
                <a:latin typeface="Tahoma"/>
                <a:ea typeface="Tahoma"/>
                <a:cs typeface="Tahoma"/>
                <a:sym typeface="Tahoma"/>
              </a:rPr>
              <a:t>https://www.worldenergy.org/energy-resources/hydrothermal</a:t>
            </a:r>
          </a:p>
          <a:p>
            <a:pPr algn="just">
              <a:lnSpc>
                <a:spcPts val="3452"/>
              </a:lnSpc>
            </a:pPr>
          </a:p>
          <a:p>
            <a:pPr algn="just">
              <a:lnSpc>
                <a:spcPts val="3452"/>
              </a:lnSpc>
            </a:pPr>
            <a:r>
              <a:rPr lang="en-US" sz="2466">
                <a:solidFill>
                  <a:srgbClr val="000000"/>
                </a:solidFill>
                <a:latin typeface="Tahoma"/>
                <a:ea typeface="Tahoma"/>
                <a:cs typeface="Tahoma"/>
                <a:sym typeface="Tahoma"/>
              </a:rPr>
              <a:t>Union of Concerned Scientists. (2018). Advantages and Challenges of Geothermal Energy. Retrieved </a:t>
            </a:r>
            <a:r>
              <a:rPr lang="en-US" sz="2466">
                <a:solidFill>
                  <a:srgbClr val="004AAD"/>
                </a:solidFill>
                <a:latin typeface="Tahoma"/>
                <a:ea typeface="Tahoma"/>
                <a:cs typeface="Tahoma"/>
                <a:sym typeface="Tahoma"/>
              </a:rPr>
              <a:t>https://www.ucsusa.org/resources/geothermal-energy</a:t>
            </a:r>
          </a:p>
          <a:p>
            <a:pPr algn="just">
              <a:lnSpc>
                <a:spcPts val="3452"/>
              </a:lnSpc>
            </a:pPr>
          </a:p>
          <a:p>
            <a:pPr algn="just">
              <a:lnSpc>
                <a:spcPts val="3452"/>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61925"/>
            <a:ext cx="2949653" cy="690471"/>
          </a:xfrm>
          <a:prstGeom prst="rect">
            <a:avLst/>
          </a:prstGeom>
        </p:spPr>
        <p:txBody>
          <a:bodyPr anchor="t" rtlCol="false" tIns="0" lIns="0" bIns="0" rIns="0">
            <a:spAutoFit/>
          </a:bodyPr>
          <a:lstStyle/>
          <a:p>
            <a:pPr algn="ctr">
              <a:lnSpc>
                <a:spcPts val="5067"/>
              </a:lnSpc>
            </a:pPr>
            <a:r>
              <a:rPr lang="en-US" sz="5630">
                <a:solidFill>
                  <a:srgbClr val="2C2E06"/>
                </a:solidFill>
                <a:latin typeface="Berthold Block"/>
                <a:ea typeface="Berthold Block"/>
                <a:cs typeface="Berthold Block"/>
                <a:sym typeface="Berthold Block"/>
              </a:rPr>
              <a:t>QUIZ TIME</a:t>
            </a:r>
          </a:p>
        </p:txBody>
      </p:sp>
      <p:sp>
        <p:nvSpPr>
          <p:cNvPr name="TextBox 3" id="3"/>
          <p:cNvSpPr txBox="true"/>
          <p:nvPr/>
        </p:nvSpPr>
        <p:spPr>
          <a:xfrm rot="0">
            <a:off x="400404" y="804771"/>
            <a:ext cx="7700304" cy="7678643"/>
          </a:xfrm>
          <a:prstGeom prst="rect">
            <a:avLst/>
          </a:prstGeom>
        </p:spPr>
        <p:txBody>
          <a:bodyPr anchor="t" rtlCol="false" tIns="0" lIns="0" bIns="0" rIns="0">
            <a:spAutoFit/>
          </a:bodyPr>
          <a:lstStyle/>
          <a:p>
            <a:pPr algn="just">
              <a:lnSpc>
                <a:spcPts val="3567"/>
              </a:lnSpc>
            </a:pPr>
            <a:r>
              <a:rPr lang="en-US" sz="2548">
                <a:solidFill>
                  <a:srgbClr val="000000"/>
                </a:solidFill>
                <a:latin typeface="Tahoma"/>
                <a:ea typeface="Tahoma"/>
                <a:cs typeface="Tahoma"/>
                <a:sym typeface="Tahoma"/>
              </a:rPr>
              <a:t>1. What is geothermal energy?</a:t>
            </a:r>
          </a:p>
          <a:p>
            <a:pPr algn="just">
              <a:lnSpc>
                <a:spcPts val="3567"/>
              </a:lnSpc>
            </a:pPr>
            <a:r>
              <a:rPr lang="en-US" sz="2548">
                <a:solidFill>
                  <a:srgbClr val="000000"/>
                </a:solidFill>
                <a:latin typeface="Tahoma"/>
                <a:ea typeface="Tahoma"/>
                <a:cs typeface="Tahoma"/>
                <a:sym typeface="Tahoma"/>
              </a:rPr>
              <a:t> A. Energy from sunlight</a:t>
            </a:r>
          </a:p>
          <a:p>
            <a:pPr algn="just">
              <a:lnSpc>
                <a:spcPts val="3567"/>
              </a:lnSpc>
            </a:pPr>
            <a:r>
              <a:rPr lang="en-US" sz="2548">
                <a:solidFill>
                  <a:srgbClr val="000000"/>
                </a:solidFill>
                <a:latin typeface="Tahoma"/>
                <a:ea typeface="Tahoma"/>
                <a:cs typeface="Tahoma"/>
                <a:sym typeface="Tahoma"/>
              </a:rPr>
              <a:t> B. Energy from moving water</a:t>
            </a:r>
          </a:p>
          <a:p>
            <a:pPr algn="just">
              <a:lnSpc>
                <a:spcPts val="3567"/>
              </a:lnSpc>
            </a:pPr>
            <a:r>
              <a:rPr lang="en-US" sz="2548">
                <a:solidFill>
                  <a:srgbClr val="000000"/>
                </a:solidFill>
                <a:latin typeface="Tahoma"/>
                <a:ea typeface="Tahoma"/>
                <a:cs typeface="Tahoma"/>
                <a:sym typeface="Tahoma"/>
              </a:rPr>
              <a:t> C. Heat energy from beneath the Earth's surface</a:t>
            </a:r>
          </a:p>
          <a:p>
            <a:pPr algn="just">
              <a:lnSpc>
                <a:spcPts val="3567"/>
              </a:lnSpc>
            </a:pPr>
            <a:r>
              <a:rPr lang="en-US" sz="2548">
                <a:solidFill>
                  <a:srgbClr val="000000"/>
                </a:solidFill>
                <a:latin typeface="Tahoma"/>
                <a:ea typeface="Tahoma"/>
                <a:cs typeface="Tahoma"/>
                <a:sym typeface="Tahoma"/>
              </a:rPr>
              <a:t> D. Energy from burning fuel</a:t>
            </a:r>
          </a:p>
          <a:p>
            <a:pPr algn="just">
              <a:lnSpc>
                <a:spcPts val="3567"/>
              </a:lnSpc>
            </a:pPr>
            <a:r>
              <a:rPr lang="en-US" sz="2548">
                <a:solidFill>
                  <a:srgbClr val="000000"/>
                </a:solidFill>
                <a:latin typeface="Tahoma"/>
                <a:ea typeface="Tahoma"/>
                <a:cs typeface="Tahoma"/>
                <a:sym typeface="Tahoma"/>
              </a:rPr>
              <a:t>2. Which of these is an example of geothermal energy use?</a:t>
            </a:r>
          </a:p>
          <a:p>
            <a:pPr algn="just">
              <a:lnSpc>
                <a:spcPts val="3567"/>
              </a:lnSpc>
            </a:pPr>
            <a:r>
              <a:rPr lang="en-US" sz="2548">
                <a:solidFill>
                  <a:srgbClr val="000000"/>
                </a:solidFill>
                <a:latin typeface="Tahoma"/>
                <a:ea typeface="Tahoma"/>
                <a:cs typeface="Tahoma"/>
                <a:sym typeface="Tahoma"/>
              </a:rPr>
              <a:t> A. Solar panels</a:t>
            </a:r>
          </a:p>
          <a:p>
            <a:pPr algn="just">
              <a:lnSpc>
                <a:spcPts val="3567"/>
              </a:lnSpc>
            </a:pPr>
            <a:r>
              <a:rPr lang="en-US" sz="2548">
                <a:solidFill>
                  <a:srgbClr val="000000"/>
                </a:solidFill>
                <a:latin typeface="Tahoma"/>
                <a:ea typeface="Tahoma"/>
                <a:cs typeface="Tahoma"/>
                <a:sym typeface="Tahoma"/>
              </a:rPr>
              <a:t> B. Hot springs</a:t>
            </a:r>
          </a:p>
          <a:p>
            <a:pPr algn="just">
              <a:lnSpc>
                <a:spcPts val="3567"/>
              </a:lnSpc>
            </a:pPr>
            <a:r>
              <a:rPr lang="en-US" sz="2548">
                <a:solidFill>
                  <a:srgbClr val="000000"/>
                </a:solidFill>
                <a:latin typeface="Tahoma"/>
                <a:ea typeface="Tahoma"/>
                <a:cs typeface="Tahoma"/>
                <a:sym typeface="Tahoma"/>
              </a:rPr>
              <a:t> C. Wind turbines</a:t>
            </a:r>
          </a:p>
          <a:p>
            <a:pPr algn="just">
              <a:lnSpc>
                <a:spcPts val="3567"/>
              </a:lnSpc>
            </a:pPr>
            <a:r>
              <a:rPr lang="en-US" sz="2548">
                <a:solidFill>
                  <a:srgbClr val="000000"/>
                </a:solidFill>
                <a:latin typeface="Tahoma"/>
                <a:ea typeface="Tahoma"/>
                <a:cs typeface="Tahoma"/>
                <a:sym typeface="Tahoma"/>
              </a:rPr>
              <a:t> D. Coal power plant</a:t>
            </a:r>
          </a:p>
          <a:p>
            <a:pPr algn="just">
              <a:lnSpc>
                <a:spcPts val="3567"/>
              </a:lnSpc>
            </a:pPr>
            <a:r>
              <a:rPr lang="en-US" sz="2548">
                <a:solidFill>
                  <a:srgbClr val="000000"/>
                </a:solidFill>
                <a:latin typeface="Tahoma"/>
                <a:ea typeface="Tahoma"/>
                <a:cs typeface="Tahoma"/>
                <a:sym typeface="Tahoma"/>
              </a:rPr>
              <a:t>3. What is hydrothermal energy?</a:t>
            </a:r>
          </a:p>
          <a:p>
            <a:pPr algn="just">
              <a:lnSpc>
                <a:spcPts val="3567"/>
              </a:lnSpc>
            </a:pPr>
            <a:r>
              <a:rPr lang="en-US" sz="2548">
                <a:solidFill>
                  <a:srgbClr val="000000"/>
                </a:solidFill>
                <a:latin typeface="Tahoma"/>
                <a:ea typeface="Tahoma"/>
                <a:cs typeface="Tahoma"/>
                <a:sym typeface="Tahoma"/>
              </a:rPr>
              <a:t> A. Energy from ocean waves</a:t>
            </a:r>
          </a:p>
          <a:p>
            <a:pPr algn="just">
              <a:lnSpc>
                <a:spcPts val="3567"/>
              </a:lnSpc>
            </a:pPr>
            <a:r>
              <a:rPr lang="en-US" sz="2548">
                <a:solidFill>
                  <a:srgbClr val="000000"/>
                </a:solidFill>
                <a:latin typeface="Tahoma"/>
                <a:ea typeface="Tahoma"/>
                <a:cs typeface="Tahoma"/>
                <a:sym typeface="Tahoma"/>
              </a:rPr>
              <a:t> B. Heat from underground hot water or steam</a:t>
            </a:r>
          </a:p>
          <a:p>
            <a:pPr algn="just">
              <a:lnSpc>
                <a:spcPts val="3567"/>
              </a:lnSpc>
            </a:pPr>
            <a:r>
              <a:rPr lang="en-US" sz="2548">
                <a:solidFill>
                  <a:srgbClr val="000000"/>
                </a:solidFill>
                <a:latin typeface="Tahoma"/>
                <a:ea typeface="Tahoma"/>
                <a:cs typeface="Tahoma"/>
                <a:sym typeface="Tahoma"/>
              </a:rPr>
              <a:t> C. Energy from wind</a:t>
            </a:r>
          </a:p>
          <a:p>
            <a:pPr algn="just">
              <a:lnSpc>
                <a:spcPts val="3567"/>
              </a:lnSpc>
            </a:pPr>
            <a:r>
              <a:rPr lang="en-US" sz="2548">
                <a:solidFill>
                  <a:srgbClr val="000000"/>
                </a:solidFill>
                <a:latin typeface="Tahoma"/>
                <a:ea typeface="Tahoma"/>
                <a:cs typeface="Tahoma"/>
                <a:sym typeface="Tahoma"/>
              </a:rPr>
              <a:t> D. Energy from fuel combustion</a:t>
            </a:r>
          </a:p>
          <a:p>
            <a:pPr algn="just">
              <a:lnSpc>
                <a:spcPts val="3567"/>
              </a:lnSpc>
            </a:pPr>
          </a:p>
        </p:txBody>
      </p:sp>
      <p:sp>
        <p:nvSpPr>
          <p:cNvPr name="TextBox 4" id="4"/>
          <p:cNvSpPr txBox="true"/>
          <p:nvPr/>
        </p:nvSpPr>
        <p:spPr>
          <a:xfrm rot="0">
            <a:off x="9671022" y="378573"/>
            <a:ext cx="5373503" cy="7145584"/>
          </a:xfrm>
          <a:prstGeom prst="rect">
            <a:avLst/>
          </a:prstGeom>
        </p:spPr>
        <p:txBody>
          <a:bodyPr anchor="t" rtlCol="false" tIns="0" lIns="0" bIns="0" rIns="0">
            <a:spAutoFit/>
          </a:bodyPr>
          <a:lstStyle/>
          <a:p>
            <a:pPr algn="just">
              <a:lnSpc>
                <a:spcPts val="3573"/>
              </a:lnSpc>
            </a:pPr>
          </a:p>
          <a:p>
            <a:pPr algn="just">
              <a:lnSpc>
                <a:spcPts val="3573"/>
              </a:lnSpc>
            </a:pPr>
            <a:r>
              <a:rPr lang="en-US" sz="2552">
                <a:solidFill>
                  <a:srgbClr val="000000"/>
                </a:solidFill>
                <a:latin typeface="Tahoma"/>
                <a:ea typeface="Tahoma"/>
                <a:cs typeface="Tahoma"/>
                <a:sym typeface="Tahoma"/>
              </a:rPr>
              <a:t>4. Which type of geothermal plant uses steam directly from underground?</a:t>
            </a:r>
          </a:p>
          <a:p>
            <a:pPr algn="just">
              <a:lnSpc>
                <a:spcPts val="3573"/>
              </a:lnSpc>
            </a:pPr>
            <a:r>
              <a:rPr lang="en-US" sz="2552">
                <a:solidFill>
                  <a:srgbClr val="000000"/>
                </a:solidFill>
                <a:latin typeface="Tahoma"/>
                <a:ea typeface="Tahoma"/>
                <a:cs typeface="Tahoma"/>
                <a:sym typeface="Tahoma"/>
              </a:rPr>
              <a:t> A. Dry Steam Plant</a:t>
            </a:r>
          </a:p>
          <a:p>
            <a:pPr algn="just">
              <a:lnSpc>
                <a:spcPts val="3573"/>
              </a:lnSpc>
            </a:pPr>
            <a:r>
              <a:rPr lang="en-US" sz="2552">
                <a:solidFill>
                  <a:srgbClr val="000000"/>
                </a:solidFill>
                <a:latin typeface="Tahoma"/>
                <a:ea typeface="Tahoma"/>
                <a:cs typeface="Tahoma"/>
                <a:sym typeface="Tahoma"/>
              </a:rPr>
              <a:t> B. Flash Steam Plant</a:t>
            </a:r>
          </a:p>
          <a:p>
            <a:pPr algn="just">
              <a:lnSpc>
                <a:spcPts val="3573"/>
              </a:lnSpc>
            </a:pPr>
            <a:r>
              <a:rPr lang="en-US" sz="2552">
                <a:solidFill>
                  <a:srgbClr val="000000"/>
                </a:solidFill>
                <a:latin typeface="Tahoma"/>
                <a:ea typeface="Tahoma"/>
                <a:cs typeface="Tahoma"/>
                <a:sym typeface="Tahoma"/>
              </a:rPr>
              <a:t> C. Binary Cycle Plant</a:t>
            </a:r>
          </a:p>
          <a:p>
            <a:pPr algn="just">
              <a:lnSpc>
                <a:spcPts val="3573"/>
              </a:lnSpc>
            </a:pPr>
            <a:r>
              <a:rPr lang="en-US" sz="2552">
                <a:solidFill>
                  <a:srgbClr val="000000"/>
                </a:solidFill>
                <a:latin typeface="Tahoma"/>
                <a:ea typeface="Tahoma"/>
                <a:cs typeface="Tahoma"/>
                <a:sym typeface="Tahoma"/>
              </a:rPr>
              <a:t> D. Coal Plant</a:t>
            </a:r>
          </a:p>
          <a:p>
            <a:pPr algn="just">
              <a:lnSpc>
                <a:spcPts val="3573"/>
              </a:lnSpc>
            </a:pPr>
            <a:r>
              <a:rPr lang="en-US" sz="2552">
                <a:solidFill>
                  <a:srgbClr val="000000"/>
                </a:solidFill>
                <a:latin typeface="Tahoma"/>
                <a:ea typeface="Tahoma"/>
                <a:cs typeface="Tahoma"/>
                <a:sym typeface="Tahoma"/>
              </a:rPr>
              <a:t>5. What type of geothermal plant converts hot water to steam before using it?</a:t>
            </a:r>
          </a:p>
          <a:p>
            <a:pPr algn="just">
              <a:lnSpc>
                <a:spcPts val="3573"/>
              </a:lnSpc>
            </a:pPr>
            <a:r>
              <a:rPr lang="en-US" sz="2552">
                <a:solidFill>
                  <a:srgbClr val="000000"/>
                </a:solidFill>
                <a:latin typeface="Tahoma"/>
                <a:ea typeface="Tahoma"/>
                <a:cs typeface="Tahoma"/>
                <a:sym typeface="Tahoma"/>
              </a:rPr>
              <a:t> A. Dry Steam Plant</a:t>
            </a:r>
          </a:p>
          <a:p>
            <a:pPr algn="just">
              <a:lnSpc>
                <a:spcPts val="3573"/>
              </a:lnSpc>
            </a:pPr>
            <a:r>
              <a:rPr lang="en-US" sz="2552">
                <a:solidFill>
                  <a:srgbClr val="000000"/>
                </a:solidFill>
                <a:latin typeface="Tahoma"/>
                <a:ea typeface="Tahoma"/>
                <a:cs typeface="Tahoma"/>
                <a:sym typeface="Tahoma"/>
              </a:rPr>
              <a:t> B. Flash Steam Plant</a:t>
            </a:r>
          </a:p>
          <a:p>
            <a:pPr algn="just">
              <a:lnSpc>
                <a:spcPts val="3573"/>
              </a:lnSpc>
            </a:pPr>
            <a:r>
              <a:rPr lang="en-US" sz="2552">
                <a:solidFill>
                  <a:srgbClr val="000000"/>
                </a:solidFill>
                <a:latin typeface="Tahoma"/>
                <a:ea typeface="Tahoma"/>
                <a:cs typeface="Tahoma"/>
                <a:sym typeface="Tahoma"/>
              </a:rPr>
              <a:t> C. Binary Cycle Plant</a:t>
            </a:r>
          </a:p>
          <a:p>
            <a:pPr algn="just">
              <a:lnSpc>
                <a:spcPts val="3573"/>
              </a:lnSpc>
            </a:pPr>
            <a:r>
              <a:rPr lang="en-US" sz="2552">
                <a:solidFill>
                  <a:srgbClr val="000000"/>
                </a:solidFill>
                <a:latin typeface="Tahoma"/>
                <a:ea typeface="Tahoma"/>
                <a:cs typeface="Tahoma"/>
                <a:sym typeface="Tahoma"/>
              </a:rPr>
              <a:t> D. Nuclear Plant</a:t>
            </a:r>
          </a:p>
          <a:p>
            <a:pPr algn="just">
              <a:lnSpc>
                <a:spcPts val="3573"/>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61925"/>
            <a:ext cx="2949653" cy="690471"/>
          </a:xfrm>
          <a:prstGeom prst="rect">
            <a:avLst/>
          </a:prstGeom>
        </p:spPr>
        <p:txBody>
          <a:bodyPr anchor="t" rtlCol="false" tIns="0" lIns="0" bIns="0" rIns="0">
            <a:spAutoFit/>
          </a:bodyPr>
          <a:lstStyle/>
          <a:p>
            <a:pPr algn="ctr">
              <a:lnSpc>
                <a:spcPts val="5067"/>
              </a:lnSpc>
            </a:pPr>
            <a:r>
              <a:rPr lang="en-US" sz="5630">
                <a:solidFill>
                  <a:srgbClr val="2C2E06"/>
                </a:solidFill>
                <a:latin typeface="Berthold Block"/>
                <a:ea typeface="Berthold Block"/>
                <a:cs typeface="Berthold Block"/>
                <a:sym typeface="Berthold Block"/>
              </a:rPr>
              <a:t>QUIZ TIME</a:t>
            </a:r>
          </a:p>
        </p:txBody>
      </p:sp>
      <p:sp>
        <p:nvSpPr>
          <p:cNvPr name="TextBox 3" id="3"/>
          <p:cNvSpPr txBox="true"/>
          <p:nvPr/>
        </p:nvSpPr>
        <p:spPr>
          <a:xfrm rot="0">
            <a:off x="475950" y="971550"/>
            <a:ext cx="7464217" cy="8221226"/>
          </a:xfrm>
          <a:prstGeom prst="rect">
            <a:avLst/>
          </a:prstGeom>
        </p:spPr>
        <p:txBody>
          <a:bodyPr anchor="t" rtlCol="false" tIns="0" lIns="0" bIns="0" rIns="0">
            <a:spAutoFit/>
          </a:bodyPr>
          <a:lstStyle/>
          <a:p>
            <a:pPr algn="just">
              <a:lnSpc>
                <a:spcPts val="3611"/>
              </a:lnSpc>
            </a:pPr>
            <a:r>
              <a:rPr lang="en-US" sz="2579">
                <a:solidFill>
                  <a:srgbClr val="000000"/>
                </a:solidFill>
                <a:latin typeface="Tahoma"/>
                <a:ea typeface="Tahoma"/>
                <a:cs typeface="Tahoma"/>
                <a:sym typeface="Tahoma"/>
              </a:rPr>
              <a:t>6. What is a key benefit of geothermal energy?</a:t>
            </a:r>
          </a:p>
          <a:p>
            <a:pPr algn="just">
              <a:lnSpc>
                <a:spcPts val="3611"/>
              </a:lnSpc>
            </a:pPr>
            <a:r>
              <a:rPr lang="en-US" sz="2579">
                <a:solidFill>
                  <a:srgbClr val="000000"/>
                </a:solidFill>
                <a:latin typeface="Tahoma"/>
                <a:ea typeface="Tahoma"/>
                <a:cs typeface="Tahoma"/>
                <a:sym typeface="Tahoma"/>
              </a:rPr>
              <a:t> A. It produces large amounts of greenhouse gases</a:t>
            </a:r>
          </a:p>
          <a:p>
            <a:pPr algn="just">
              <a:lnSpc>
                <a:spcPts val="3611"/>
              </a:lnSpc>
            </a:pPr>
            <a:r>
              <a:rPr lang="en-US" sz="2579">
                <a:solidFill>
                  <a:srgbClr val="000000"/>
                </a:solidFill>
                <a:latin typeface="Tahoma"/>
                <a:ea typeface="Tahoma"/>
                <a:cs typeface="Tahoma"/>
                <a:sym typeface="Tahoma"/>
              </a:rPr>
              <a:t> B. It is renewable and sustainable</a:t>
            </a:r>
          </a:p>
          <a:p>
            <a:pPr algn="just">
              <a:lnSpc>
                <a:spcPts val="3611"/>
              </a:lnSpc>
            </a:pPr>
            <a:r>
              <a:rPr lang="en-US" sz="2579">
                <a:solidFill>
                  <a:srgbClr val="000000"/>
                </a:solidFill>
                <a:latin typeface="Tahoma"/>
                <a:ea typeface="Tahoma"/>
                <a:cs typeface="Tahoma"/>
                <a:sym typeface="Tahoma"/>
              </a:rPr>
              <a:t> C. It only works during the day</a:t>
            </a:r>
          </a:p>
          <a:p>
            <a:pPr algn="just">
              <a:lnSpc>
                <a:spcPts val="3611"/>
              </a:lnSpc>
            </a:pPr>
            <a:r>
              <a:rPr lang="en-US" sz="2579">
                <a:solidFill>
                  <a:srgbClr val="000000"/>
                </a:solidFill>
                <a:latin typeface="Tahoma"/>
                <a:ea typeface="Tahoma"/>
                <a:cs typeface="Tahoma"/>
                <a:sym typeface="Tahoma"/>
              </a:rPr>
              <a:t> D. It is non-renewable</a:t>
            </a:r>
          </a:p>
          <a:p>
            <a:pPr algn="just">
              <a:lnSpc>
                <a:spcPts val="3611"/>
              </a:lnSpc>
            </a:pPr>
            <a:r>
              <a:rPr lang="en-US" sz="2579">
                <a:solidFill>
                  <a:srgbClr val="000000"/>
                </a:solidFill>
                <a:latin typeface="Tahoma"/>
                <a:ea typeface="Tahoma"/>
                <a:cs typeface="Tahoma"/>
                <a:sym typeface="Tahoma"/>
              </a:rPr>
              <a:t>7. Which type of geothermal plant uses a secondary fluid with a lower boiling point?</a:t>
            </a:r>
          </a:p>
          <a:p>
            <a:pPr algn="just">
              <a:lnSpc>
                <a:spcPts val="3611"/>
              </a:lnSpc>
            </a:pPr>
            <a:r>
              <a:rPr lang="en-US" sz="2579">
                <a:solidFill>
                  <a:srgbClr val="000000"/>
                </a:solidFill>
                <a:latin typeface="Tahoma"/>
                <a:ea typeface="Tahoma"/>
                <a:cs typeface="Tahoma"/>
                <a:sym typeface="Tahoma"/>
              </a:rPr>
              <a:t> A. Dry Steam Plant</a:t>
            </a:r>
          </a:p>
          <a:p>
            <a:pPr algn="just">
              <a:lnSpc>
                <a:spcPts val="3611"/>
              </a:lnSpc>
            </a:pPr>
            <a:r>
              <a:rPr lang="en-US" sz="2579">
                <a:solidFill>
                  <a:srgbClr val="000000"/>
                </a:solidFill>
                <a:latin typeface="Tahoma"/>
                <a:ea typeface="Tahoma"/>
                <a:cs typeface="Tahoma"/>
                <a:sym typeface="Tahoma"/>
              </a:rPr>
              <a:t> B. Flash Steam Plant</a:t>
            </a:r>
          </a:p>
          <a:p>
            <a:pPr algn="just">
              <a:lnSpc>
                <a:spcPts val="3611"/>
              </a:lnSpc>
            </a:pPr>
            <a:r>
              <a:rPr lang="en-US" sz="2579">
                <a:solidFill>
                  <a:srgbClr val="000000"/>
                </a:solidFill>
                <a:latin typeface="Tahoma"/>
                <a:ea typeface="Tahoma"/>
                <a:cs typeface="Tahoma"/>
                <a:sym typeface="Tahoma"/>
              </a:rPr>
              <a:t> C. Binary Cycle Plant</a:t>
            </a:r>
          </a:p>
          <a:p>
            <a:pPr algn="just">
              <a:lnSpc>
                <a:spcPts val="3611"/>
              </a:lnSpc>
            </a:pPr>
            <a:r>
              <a:rPr lang="en-US" sz="2579">
                <a:solidFill>
                  <a:srgbClr val="000000"/>
                </a:solidFill>
                <a:latin typeface="Tahoma"/>
                <a:ea typeface="Tahoma"/>
                <a:cs typeface="Tahoma"/>
                <a:sym typeface="Tahoma"/>
              </a:rPr>
              <a:t> D. Hydro Plant</a:t>
            </a:r>
          </a:p>
          <a:p>
            <a:pPr algn="just">
              <a:lnSpc>
                <a:spcPts val="3611"/>
              </a:lnSpc>
            </a:pPr>
            <a:r>
              <a:rPr lang="en-US" sz="2579">
                <a:solidFill>
                  <a:srgbClr val="000000"/>
                </a:solidFill>
                <a:latin typeface="Tahoma"/>
                <a:ea typeface="Tahoma"/>
                <a:cs typeface="Tahoma"/>
                <a:sym typeface="Tahoma"/>
              </a:rPr>
              <a:t>8. Where is geothermal energy commonly used for heating?</a:t>
            </a:r>
          </a:p>
          <a:p>
            <a:pPr algn="just">
              <a:lnSpc>
                <a:spcPts val="3611"/>
              </a:lnSpc>
            </a:pPr>
            <a:r>
              <a:rPr lang="en-US" sz="2579">
                <a:solidFill>
                  <a:srgbClr val="000000"/>
                </a:solidFill>
                <a:latin typeface="Tahoma"/>
                <a:ea typeface="Tahoma"/>
                <a:cs typeface="Tahoma"/>
                <a:sym typeface="Tahoma"/>
              </a:rPr>
              <a:t> A. Factories, homes, greenhouses</a:t>
            </a:r>
          </a:p>
          <a:p>
            <a:pPr algn="just">
              <a:lnSpc>
                <a:spcPts val="3611"/>
              </a:lnSpc>
            </a:pPr>
            <a:r>
              <a:rPr lang="en-US" sz="2579">
                <a:solidFill>
                  <a:srgbClr val="000000"/>
                </a:solidFill>
                <a:latin typeface="Tahoma"/>
                <a:ea typeface="Tahoma"/>
                <a:cs typeface="Tahoma"/>
                <a:sym typeface="Tahoma"/>
              </a:rPr>
              <a:t> B. Deserts</a:t>
            </a:r>
          </a:p>
          <a:p>
            <a:pPr algn="just">
              <a:lnSpc>
                <a:spcPts val="3611"/>
              </a:lnSpc>
            </a:pPr>
            <a:r>
              <a:rPr lang="en-US" sz="2579">
                <a:solidFill>
                  <a:srgbClr val="000000"/>
                </a:solidFill>
                <a:latin typeface="Tahoma"/>
                <a:ea typeface="Tahoma"/>
                <a:cs typeface="Tahoma"/>
                <a:sym typeface="Tahoma"/>
              </a:rPr>
              <a:t> C. Mountains only</a:t>
            </a:r>
          </a:p>
          <a:p>
            <a:pPr algn="just">
              <a:lnSpc>
                <a:spcPts val="3611"/>
              </a:lnSpc>
            </a:pPr>
            <a:r>
              <a:rPr lang="en-US" sz="2579">
                <a:solidFill>
                  <a:srgbClr val="000000"/>
                </a:solidFill>
                <a:latin typeface="Tahoma"/>
                <a:ea typeface="Tahoma"/>
                <a:cs typeface="Tahoma"/>
                <a:sym typeface="Tahoma"/>
              </a:rPr>
              <a:t> D. Oceans</a:t>
            </a:r>
          </a:p>
          <a:p>
            <a:pPr algn="just">
              <a:lnSpc>
                <a:spcPts val="3611"/>
              </a:lnSpc>
            </a:pPr>
          </a:p>
        </p:txBody>
      </p:sp>
      <p:sp>
        <p:nvSpPr>
          <p:cNvPr name="TextBox 4" id="4"/>
          <p:cNvSpPr txBox="true"/>
          <p:nvPr/>
        </p:nvSpPr>
        <p:spPr>
          <a:xfrm rot="0">
            <a:off x="9666267" y="480936"/>
            <a:ext cx="7040487" cy="6057431"/>
          </a:xfrm>
          <a:prstGeom prst="rect">
            <a:avLst/>
          </a:prstGeom>
        </p:spPr>
        <p:txBody>
          <a:bodyPr anchor="t" rtlCol="false" tIns="0" lIns="0" bIns="0" rIns="0">
            <a:spAutoFit/>
          </a:bodyPr>
          <a:lstStyle/>
          <a:p>
            <a:pPr algn="just">
              <a:lnSpc>
                <a:spcPts val="3700"/>
              </a:lnSpc>
            </a:pPr>
          </a:p>
          <a:p>
            <a:pPr algn="just">
              <a:lnSpc>
                <a:spcPts val="3700"/>
              </a:lnSpc>
            </a:pPr>
            <a:r>
              <a:rPr lang="en-US" sz="2643">
                <a:solidFill>
                  <a:srgbClr val="000000"/>
                </a:solidFill>
                <a:latin typeface="Tahoma"/>
                <a:ea typeface="Tahoma"/>
                <a:cs typeface="Tahoma"/>
                <a:sym typeface="Tahoma"/>
              </a:rPr>
              <a:t>9. Geothermal energy is considered:</a:t>
            </a:r>
          </a:p>
          <a:p>
            <a:pPr algn="just">
              <a:lnSpc>
                <a:spcPts val="3700"/>
              </a:lnSpc>
            </a:pPr>
            <a:r>
              <a:rPr lang="en-US" sz="2643">
                <a:solidFill>
                  <a:srgbClr val="000000"/>
                </a:solidFill>
                <a:latin typeface="Tahoma"/>
                <a:ea typeface="Tahoma"/>
                <a:cs typeface="Tahoma"/>
                <a:sym typeface="Tahoma"/>
              </a:rPr>
              <a:t> A. Non-renewable</a:t>
            </a:r>
          </a:p>
          <a:p>
            <a:pPr algn="just">
              <a:lnSpc>
                <a:spcPts val="3700"/>
              </a:lnSpc>
            </a:pPr>
            <a:r>
              <a:rPr lang="en-US" sz="2643">
                <a:solidFill>
                  <a:srgbClr val="000000"/>
                </a:solidFill>
                <a:latin typeface="Tahoma"/>
                <a:ea typeface="Tahoma"/>
                <a:cs typeface="Tahoma"/>
                <a:sym typeface="Tahoma"/>
              </a:rPr>
              <a:t> B. Renewable</a:t>
            </a:r>
          </a:p>
          <a:p>
            <a:pPr algn="just">
              <a:lnSpc>
                <a:spcPts val="3700"/>
              </a:lnSpc>
            </a:pPr>
            <a:r>
              <a:rPr lang="en-US" sz="2643">
                <a:solidFill>
                  <a:srgbClr val="000000"/>
                </a:solidFill>
                <a:latin typeface="Tahoma"/>
                <a:ea typeface="Tahoma"/>
                <a:cs typeface="Tahoma"/>
                <a:sym typeface="Tahoma"/>
              </a:rPr>
              <a:t> C. Polluting</a:t>
            </a:r>
          </a:p>
          <a:p>
            <a:pPr algn="just">
              <a:lnSpc>
                <a:spcPts val="3700"/>
              </a:lnSpc>
            </a:pPr>
            <a:r>
              <a:rPr lang="en-US" sz="2643">
                <a:solidFill>
                  <a:srgbClr val="000000"/>
                </a:solidFill>
                <a:latin typeface="Tahoma"/>
                <a:ea typeface="Tahoma"/>
                <a:cs typeface="Tahoma"/>
                <a:sym typeface="Tahoma"/>
              </a:rPr>
              <a:t> D. Unreliable</a:t>
            </a:r>
          </a:p>
          <a:p>
            <a:pPr algn="just">
              <a:lnSpc>
                <a:spcPts val="3700"/>
              </a:lnSpc>
            </a:pPr>
            <a:r>
              <a:rPr lang="en-US" sz="2643">
                <a:solidFill>
                  <a:srgbClr val="000000"/>
                </a:solidFill>
                <a:latin typeface="Tahoma"/>
                <a:ea typeface="Tahoma"/>
                <a:cs typeface="Tahoma"/>
                <a:sym typeface="Tahoma"/>
              </a:rPr>
              <a:t>10. Hydrothermal energy is mainly harnessed through:</a:t>
            </a:r>
          </a:p>
          <a:p>
            <a:pPr algn="just">
              <a:lnSpc>
                <a:spcPts val="3700"/>
              </a:lnSpc>
            </a:pPr>
            <a:r>
              <a:rPr lang="en-US" sz="2643">
                <a:solidFill>
                  <a:srgbClr val="000000"/>
                </a:solidFill>
                <a:latin typeface="Tahoma"/>
                <a:ea typeface="Tahoma"/>
                <a:cs typeface="Tahoma"/>
                <a:sym typeface="Tahoma"/>
              </a:rPr>
              <a:t> A. Wind turbines</a:t>
            </a:r>
          </a:p>
          <a:p>
            <a:pPr algn="just">
              <a:lnSpc>
                <a:spcPts val="3700"/>
              </a:lnSpc>
            </a:pPr>
            <a:r>
              <a:rPr lang="en-US" sz="2643">
                <a:solidFill>
                  <a:srgbClr val="000000"/>
                </a:solidFill>
                <a:latin typeface="Tahoma"/>
                <a:ea typeface="Tahoma"/>
                <a:cs typeface="Tahoma"/>
                <a:sym typeface="Tahoma"/>
              </a:rPr>
              <a:t> B. Geothermal power plants</a:t>
            </a:r>
          </a:p>
          <a:p>
            <a:pPr algn="just">
              <a:lnSpc>
                <a:spcPts val="3700"/>
              </a:lnSpc>
            </a:pPr>
            <a:r>
              <a:rPr lang="en-US" sz="2643">
                <a:solidFill>
                  <a:srgbClr val="000000"/>
                </a:solidFill>
                <a:latin typeface="Tahoma"/>
                <a:ea typeface="Tahoma"/>
                <a:cs typeface="Tahoma"/>
                <a:sym typeface="Tahoma"/>
              </a:rPr>
              <a:t> C. Solar panels</a:t>
            </a:r>
          </a:p>
          <a:p>
            <a:pPr algn="just">
              <a:lnSpc>
                <a:spcPts val="3700"/>
              </a:lnSpc>
            </a:pPr>
            <a:r>
              <a:rPr lang="en-US" sz="2643">
                <a:solidFill>
                  <a:srgbClr val="000000"/>
                </a:solidFill>
                <a:latin typeface="Tahoma"/>
                <a:ea typeface="Tahoma"/>
                <a:cs typeface="Tahoma"/>
                <a:sym typeface="Tahoma"/>
              </a:rPr>
              <a:t> D. Coal power plants</a:t>
            </a:r>
          </a:p>
          <a:p>
            <a:pPr algn="just">
              <a:lnSpc>
                <a:spcPts val="37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5571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sp>
        <p:nvSpPr>
          <p:cNvPr name="Freeform 7" id="7"/>
          <p:cNvSpPr/>
          <p:nvPr/>
        </p:nvSpPr>
        <p:spPr>
          <a:xfrm flipH="false" flipV="false" rot="0">
            <a:off x="2861367" y="2681000"/>
            <a:ext cx="1085165" cy="1362650"/>
          </a:xfrm>
          <a:custGeom>
            <a:avLst/>
            <a:gdLst/>
            <a:ahLst/>
            <a:cxnLst/>
            <a:rect r="r" b="b" t="t" l="l"/>
            <a:pathLst>
              <a:path h="1362650" w="1085165">
                <a:moveTo>
                  <a:pt x="0" y="0"/>
                </a:moveTo>
                <a:lnTo>
                  <a:pt x="1085165" y="0"/>
                </a:lnTo>
                <a:lnTo>
                  <a:pt x="1085165" y="1362650"/>
                </a:lnTo>
                <a:lnTo>
                  <a:pt x="0" y="1362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341468" y="4387844"/>
            <a:ext cx="1085165" cy="1362650"/>
          </a:xfrm>
          <a:custGeom>
            <a:avLst/>
            <a:gdLst/>
            <a:ahLst/>
            <a:cxnLst/>
            <a:rect r="r" b="b" t="t" l="l"/>
            <a:pathLst>
              <a:path h="1362650" w="1085165">
                <a:moveTo>
                  <a:pt x="1085165" y="0"/>
                </a:moveTo>
                <a:lnTo>
                  <a:pt x="0" y="0"/>
                </a:lnTo>
                <a:lnTo>
                  <a:pt x="0" y="1362650"/>
                </a:lnTo>
                <a:lnTo>
                  <a:pt x="1085165" y="1362650"/>
                </a:lnTo>
                <a:lnTo>
                  <a:pt x="10851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505923">
            <a:off x="-308201" y="318869"/>
            <a:ext cx="1640865" cy="3318407"/>
          </a:xfrm>
          <a:custGeom>
            <a:avLst/>
            <a:gdLst/>
            <a:ahLst/>
            <a:cxnLst/>
            <a:rect r="r" b="b" t="t" l="l"/>
            <a:pathLst>
              <a:path h="3318407" w="1640865">
                <a:moveTo>
                  <a:pt x="0" y="0"/>
                </a:moveTo>
                <a:lnTo>
                  <a:pt x="1640865" y="0"/>
                </a:lnTo>
                <a:lnTo>
                  <a:pt x="1640865" y="3318407"/>
                </a:lnTo>
                <a:lnTo>
                  <a:pt x="0" y="33184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1501208">
            <a:off x="16956920" y="1633803"/>
            <a:ext cx="1640865" cy="3318407"/>
          </a:xfrm>
          <a:custGeom>
            <a:avLst/>
            <a:gdLst/>
            <a:ahLst/>
            <a:cxnLst/>
            <a:rect r="r" b="b" t="t" l="l"/>
            <a:pathLst>
              <a:path h="3318407" w="1640865">
                <a:moveTo>
                  <a:pt x="1640866" y="0"/>
                </a:moveTo>
                <a:lnTo>
                  <a:pt x="0" y="0"/>
                </a:lnTo>
                <a:lnTo>
                  <a:pt x="0" y="3318407"/>
                </a:lnTo>
                <a:lnTo>
                  <a:pt x="1640866" y="3318407"/>
                </a:lnTo>
                <a:lnTo>
                  <a:pt x="16408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431548" y="-88088"/>
            <a:ext cx="3029969" cy="1669238"/>
          </a:xfrm>
          <a:custGeom>
            <a:avLst/>
            <a:gdLst/>
            <a:ahLst/>
            <a:cxnLst/>
            <a:rect r="r" b="b" t="t" l="l"/>
            <a:pathLst>
              <a:path h="1669238" w="3029969">
                <a:moveTo>
                  <a:pt x="0" y="0"/>
                </a:moveTo>
                <a:lnTo>
                  <a:pt x="3029969" y="0"/>
                </a:lnTo>
                <a:lnTo>
                  <a:pt x="3029969" y="1669238"/>
                </a:lnTo>
                <a:lnTo>
                  <a:pt x="0" y="1669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12826483" y="-88088"/>
            <a:ext cx="3029969" cy="1669238"/>
          </a:xfrm>
          <a:custGeom>
            <a:avLst/>
            <a:gdLst/>
            <a:ahLst/>
            <a:cxnLst/>
            <a:rect r="r" b="b" t="t" l="l"/>
            <a:pathLst>
              <a:path h="1669238" w="3029969">
                <a:moveTo>
                  <a:pt x="3029969" y="0"/>
                </a:moveTo>
                <a:lnTo>
                  <a:pt x="0" y="0"/>
                </a:lnTo>
                <a:lnTo>
                  <a:pt x="0" y="1669238"/>
                </a:lnTo>
                <a:lnTo>
                  <a:pt x="3029969" y="1669238"/>
                </a:lnTo>
                <a:lnTo>
                  <a:pt x="302996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96386" y="5143500"/>
            <a:ext cx="5862001" cy="5429678"/>
          </a:xfrm>
          <a:custGeom>
            <a:avLst/>
            <a:gdLst/>
            <a:ahLst/>
            <a:cxnLst/>
            <a:rect r="r" b="b" t="t" l="l"/>
            <a:pathLst>
              <a:path h="5429678" w="5862001">
                <a:moveTo>
                  <a:pt x="0" y="0"/>
                </a:moveTo>
                <a:lnTo>
                  <a:pt x="5862001" y="0"/>
                </a:lnTo>
                <a:lnTo>
                  <a:pt x="5862001" y="5429678"/>
                </a:lnTo>
                <a:lnTo>
                  <a:pt x="0" y="5429678"/>
                </a:lnTo>
                <a:lnTo>
                  <a:pt x="0" y="0"/>
                </a:lnTo>
                <a:close/>
              </a:path>
            </a:pathLst>
          </a:custGeom>
          <a:blipFill>
            <a:blip r:embed="rId11"/>
            <a:stretch>
              <a:fillRect l="0" t="0" r="0" b="0"/>
            </a:stretch>
          </a:blipFill>
        </p:spPr>
      </p:sp>
      <p:sp>
        <p:nvSpPr>
          <p:cNvPr name="TextBox 14" id="14"/>
          <p:cNvSpPr txBox="true"/>
          <p:nvPr/>
        </p:nvSpPr>
        <p:spPr>
          <a:xfrm rot="0">
            <a:off x="3146545" y="3882973"/>
            <a:ext cx="11321533" cy="1305016"/>
          </a:xfrm>
          <a:prstGeom prst="rect">
            <a:avLst/>
          </a:prstGeom>
        </p:spPr>
        <p:txBody>
          <a:bodyPr anchor="t" rtlCol="false" tIns="0" lIns="0" bIns="0" rIns="0">
            <a:spAutoFit/>
          </a:bodyPr>
          <a:lstStyle/>
          <a:p>
            <a:pPr algn="ctr">
              <a:lnSpc>
                <a:spcPts val="9452"/>
              </a:lnSpc>
            </a:pPr>
            <a:r>
              <a:rPr lang="en-US" sz="10502">
                <a:solidFill>
                  <a:srgbClr val="2C2E06"/>
                </a:solidFill>
                <a:latin typeface="Berthold Block"/>
                <a:ea typeface="Berthold Block"/>
                <a:cs typeface="Berthold Block"/>
                <a:sym typeface="Berthold Block"/>
              </a:rPr>
              <a:t>THANK YOU</a:t>
            </a:r>
          </a:p>
        </p:txBody>
      </p:sp>
      <p:sp>
        <p:nvSpPr>
          <p:cNvPr name="Freeform 15" id="15"/>
          <p:cNvSpPr/>
          <p:nvPr/>
        </p:nvSpPr>
        <p:spPr>
          <a:xfrm flipH="false" flipV="false" rot="0">
            <a:off x="13604190" y="7075566"/>
            <a:ext cx="5371040" cy="3211434"/>
          </a:xfrm>
          <a:custGeom>
            <a:avLst/>
            <a:gdLst/>
            <a:ahLst/>
            <a:cxnLst/>
            <a:rect r="r" b="b" t="t" l="l"/>
            <a:pathLst>
              <a:path h="3211434" w="5371040">
                <a:moveTo>
                  <a:pt x="0" y="0"/>
                </a:moveTo>
                <a:lnTo>
                  <a:pt x="5371041" y="0"/>
                </a:lnTo>
                <a:lnTo>
                  <a:pt x="5371041" y="3211434"/>
                </a:lnTo>
                <a:lnTo>
                  <a:pt x="0" y="3211434"/>
                </a:lnTo>
                <a:lnTo>
                  <a:pt x="0" y="0"/>
                </a:lnTo>
                <a:close/>
              </a:path>
            </a:pathLst>
          </a:custGeom>
          <a:blipFill>
            <a:blip r:embed="rId1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sp>
        <p:nvSpPr>
          <p:cNvPr name="Freeform 7" id="7"/>
          <p:cNvSpPr/>
          <p:nvPr/>
        </p:nvSpPr>
        <p:spPr>
          <a:xfrm flipH="false" flipV="false" rot="0">
            <a:off x="3918553" y="1932685"/>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061796" y="1932685"/>
            <a:ext cx="770914" cy="968043"/>
          </a:xfrm>
          <a:custGeom>
            <a:avLst/>
            <a:gdLst/>
            <a:ahLst/>
            <a:cxnLst/>
            <a:rect r="r" b="b" t="t" l="l"/>
            <a:pathLst>
              <a:path h="968043" w="770914">
                <a:moveTo>
                  <a:pt x="770915" y="0"/>
                </a:moveTo>
                <a:lnTo>
                  <a:pt x="0" y="0"/>
                </a:lnTo>
                <a:lnTo>
                  <a:pt x="0" y="968043"/>
                </a:lnTo>
                <a:lnTo>
                  <a:pt x="770915" y="968043"/>
                </a:lnTo>
                <a:lnTo>
                  <a:pt x="7709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17261" y="6005966"/>
            <a:ext cx="3271933" cy="4541723"/>
          </a:xfrm>
          <a:custGeom>
            <a:avLst/>
            <a:gdLst/>
            <a:ahLst/>
            <a:cxnLst/>
            <a:rect r="r" b="b" t="t" l="l"/>
            <a:pathLst>
              <a:path h="4541723" w="3271933">
                <a:moveTo>
                  <a:pt x="0" y="0"/>
                </a:moveTo>
                <a:lnTo>
                  <a:pt x="3271932" y="0"/>
                </a:lnTo>
                <a:lnTo>
                  <a:pt x="3271932" y="4541722"/>
                </a:lnTo>
                <a:lnTo>
                  <a:pt x="0" y="4541722"/>
                </a:lnTo>
                <a:lnTo>
                  <a:pt x="0" y="0"/>
                </a:lnTo>
                <a:close/>
              </a:path>
            </a:pathLst>
          </a:custGeom>
          <a:blipFill>
            <a:blip r:embed="rId7"/>
            <a:stretch>
              <a:fillRect l="0" t="0" r="0" b="0"/>
            </a:stretch>
          </a:blipFill>
        </p:spPr>
      </p:sp>
      <p:sp>
        <p:nvSpPr>
          <p:cNvPr name="Freeform 10" id="10"/>
          <p:cNvSpPr/>
          <p:nvPr/>
        </p:nvSpPr>
        <p:spPr>
          <a:xfrm flipH="true" flipV="false" rot="0">
            <a:off x="16033329" y="6005966"/>
            <a:ext cx="3271933" cy="4541723"/>
          </a:xfrm>
          <a:custGeom>
            <a:avLst/>
            <a:gdLst/>
            <a:ahLst/>
            <a:cxnLst/>
            <a:rect r="r" b="b" t="t" l="l"/>
            <a:pathLst>
              <a:path h="4541723" w="3271933">
                <a:moveTo>
                  <a:pt x="3271932" y="0"/>
                </a:moveTo>
                <a:lnTo>
                  <a:pt x="0" y="0"/>
                </a:lnTo>
                <a:lnTo>
                  <a:pt x="0" y="4541722"/>
                </a:lnTo>
                <a:lnTo>
                  <a:pt x="3271932" y="4541722"/>
                </a:lnTo>
                <a:lnTo>
                  <a:pt x="3271932" y="0"/>
                </a:lnTo>
                <a:close/>
              </a:path>
            </a:pathLst>
          </a:custGeom>
          <a:blipFill>
            <a:blip r:embed="rId7"/>
            <a:stretch>
              <a:fillRect l="0" t="0" r="0" b="0"/>
            </a:stretch>
          </a:blipFill>
        </p:spPr>
      </p:sp>
      <p:sp>
        <p:nvSpPr>
          <p:cNvPr name="Freeform 11" id="11"/>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4663298" y="736358"/>
            <a:ext cx="3862810" cy="2128057"/>
          </a:xfrm>
          <a:custGeom>
            <a:avLst/>
            <a:gdLst/>
            <a:ahLst/>
            <a:cxnLst/>
            <a:rect r="r" b="b" t="t" l="l"/>
            <a:pathLst>
              <a:path h="2128057" w="3862810">
                <a:moveTo>
                  <a:pt x="3862810" y="0"/>
                </a:moveTo>
                <a:lnTo>
                  <a:pt x="0" y="0"/>
                </a:lnTo>
                <a:lnTo>
                  <a:pt x="0" y="2128057"/>
                </a:lnTo>
                <a:lnTo>
                  <a:pt x="3862810" y="2128057"/>
                </a:lnTo>
                <a:lnTo>
                  <a:pt x="38628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5231054" y="3335653"/>
            <a:ext cx="7825892" cy="2867025"/>
          </a:xfrm>
          <a:prstGeom prst="rect">
            <a:avLst/>
          </a:prstGeom>
        </p:spPr>
        <p:txBody>
          <a:bodyPr anchor="t" rtlCol="false" tIns="0" lIns="0" bIns="0" rIns="0">
            <a:spAutoFit/>
          </a:bodyPr>
          <a:lstStyle/>
          <a:p>
            <a:pPr algn="ctr">
              <a:lnSpc>
                <a:spcPts val="10800"/>
              </a:lnSpc>
            </a:pPr>
            <a:r>
              <a:rPr lang="en-US" sz="12000">
                <a:solidFill>
                  <a:srgbClr val="FFFFFF"/>
                </a:solidFill>
                <a:latin typeface="Berthold Block"/>
                <a:ea typeface="Berthold Block"/>
                <a:cs typeface="Berthold Block"/>
                <a:sym typeface="Berthold Block"/>
              </a:rPr>
              <a:t>SHORT ACTIVITY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392612" y="2430815"/>
            <a:ext cx="17502777" cy="7591779"/>
            <a:chOff x="0" y="0"/>
            <a:chExt cx="4609785" cy="1999481"/>
          </a:xfrm>
        </p:grpSpPr>
        <p:sp>
          <p:nvSpPr>
            <p:cNvPr name="Freeform 8" id="8"/>
            <p:cNvSpPr/>
            <p:nvPr/>
          </p:nvSpPr>
          <p:spPr>
            <a:xfrm flipH="false" flipV="false" rot="0">
              <a:off x="0" y="0"/>
              <a:ext cx="4609785" cy="1999481"/>
            </a:xfrm>
            <a:custGeom>
              <a:avLst/>
              <a:gdLst/>
              <a:ahLst/>
              <a:cxnLst/>
              <a:rect r="r" b="b" t="t" l="l"/>
              <a:pathLst>
                <a:path h="1999481" w="4609785">
                  <a:moveTo>
                    <a:pt x="44233" y="0"/>
                  </a:moveTo>
                  <a:lnTo>
                    <a:pt x="4565552" y="0"/>
                  </a:lnTo>
                  <a:cubicBezTo>
                    <a:pt x="4577283" y="0"/>
                    <a:pt x="4588534" y="4660"/>
                    <a:pt x="4596829" y="12955"/>
                  </a:cubicBezTo>
                  <a:cubicBezTo>
                    <a:pt x="4605125" y="21251"/>
                    <a:pt x="4609785" y="32501"/>
                    <a:pt x="4609785" y="44233"/>
                  </a:cubicBezTo>
                  <a:lnTo>
                    <a:pt x="4609785" y="1955248"/>
                  </a:lnTo>
                  <a:cubicBezTo>
                    <a:pt x="4609785" y="1966980"/>
                    <a:pt x="4605125" y="1978230"/>
                    <a:pt x="4596829" y="1986525"/>
                  </a:cubicBezTo>
                  <a:cubicBezTo>
                    <a:pt x="4588534" y="1994821"/>
                    <a:pt x="4577283" y="1999481"/>
                    <a:pt x="4565552" y="1999481"/>
                  </a:cubicBezTo>
                  <a:lnTo>
                    <a:pt x="44233" y="1999481"/>
                  </a:lnTo>
                  <a:cubicBezTo>
                    <a:pt x="19804" y="1999481"/>
                    <a:pt x="0" y="1979677"/>
                    <a:pt x="0" y="1955248"/>
                  </a:cubicBezTo>
                  <a:lnTo>
                    <a:pt x="0" y="44233"/>
                  </a:lnTo>
                  <a:cubicBezTo>
                    <a:pt x="0" y="19804"/>
                    <a:pt x="19804" y="0"/>
                    <a:pt x="44233" y="0"/>
                  </a:cubicBezTo>
                  <a:close/>
                </a:path>
              </a:pathLst>
            </a:custGeom>
            <a:solidFill>
              <a:srgbClr val="FFFFFF"/>
            </a:solidFill>
            <a:ln w="28575" cap="rnd">
              <a:solidFill>
                <a:srgbClr val="8A9B63"/>
              </a:solidFill>
              <a:prstDash val="solid"/>
              <a:round/>
            </a:ln>
          </p:spPr>
        </p:sp>
        <p:sp>
          <p:nvSpPr>
            <p:cNvPr name="TextBox 9" id="9"/>
            <p:cNvSpPr txBox="true"/>
            <p:nvPr/>
          </p:nvSpPr>
          <p:spPr>
            <a:xfrm>
              <a:off x="0" y="-38100"/>
              <a:ext cx="4609785" cy="20375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22383" y="3583492"/>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594703" y="4726765"/>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4943609" y="-149913"/>
            <a:ext cx="3862810" cy="2128057"/>
          </a:xfrm>
          <a:custGeom>
            <a:avLst/>
            <a:gdLst/>
            <a:ahLst/>
            <a:cxnLst/>
            <a:rect r="r" b="b" t="t" l="l"/>
            <a:pathLst>
              <a:path h="2128057" w="3862810">
                <a:moveTo>
                  <a:pt x="3862810" y="0"/>
                </a:moveTo>
                <a:lnTo>
                  <a:pt x="0" y="0"/>
                </a:lnTo>
                <a:lnTo>
                  <a:pt x="0" y="2128056"/>
                </a:lnTo>
                <a:lnTo>
                  <a:pt x="3862810" y="2128056"/>
                </a:lnTo>
                <a:lnTo>
                  <a:pt x="3862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10211" y="6354949"/>
            <a:ext cx="3756871" cy="3667645"/>
          </a:xfrm>
          <a:custGeom>
            <a:avLst/>
            <a:gdLst/>
            <a:ahLst/>
            <a:cxnLst/>
            <a:rect r="r" b="b" t="t" l="l"/>
            <a:pathLst>
              <a:path h="3667645" w="3756871">
                <a:moveTo>
                  <a:pt x="0" y="0"/>
                </a:moveTo>
                <a:lnTo>
                  <a:pt x="3756871" y="0"/>
                </a:lnTo>
                <a:lnTo>
                  <a:pt x="3756871" y="3667645"/>
                </a:lnTo>
                <a:lnTo>
                  <a:pt x="0" y="3667645"/>
                </a:lnTo>
                <a:lnTo>
                  <a:pt x="0" y="0"/>
                </a:lnTo>
                <a:close/>
              </a:path>
            </a:pathLst>
          </a:custGeom>
          <a:blipFill>
            <a:blip r:embed="rId9"/>
            <a:stretch>
              <a:fillRect l="0" t="0" r="0" b="0"/>
            </a:stretch>
          </a:blipFill>
        </p:spPr>
      </p:sp>
      <p:sp>
        <p:nvSpPr>
          <p:cNvPr name="Freeform 15" id="15"/>
          <p:cNvSpPr/>
          <p:nvPr/>
        </p:nvSpPr>
        <p:spPr>
          <a:xfrm flipH="false" flipV="false" rot="0">
            <a:off x="16125798" y="8099621"/>
            <a:ext cx="2680621" cy="2355596"/>
          </a:xfrm>
          <a:custGeom>
            <a:avLst/>
            <a:gdLst/>
            <a:ahLst/>
            <a:cxnLst/>
            <a:rect r="r" b="b" t="t" l="l"/>
            <a:pathLst>
              <a:path h="2355596" w="2680621">
                <a:moveTo>
                  <a:pt x="0" y="0"/>
                </a:moveTo>
                <a:lnTo>
                  <a:pt x="2680621" y="0"/>
                </a:lnTo>
                <a:lnTo>
                  <a:pt x="2680621" y="2355596"/>
                </a:lnTo>
                <a:lnTo>
                  <a:pt x="0" y="2355596"/>
                </a:lnTo>
                <a:lnTo>
                  <a:pt x="0" y="0"/>
                </a:lnTo>
                <a:close/>
              </a:path>
            </a:pathLst>
          </a:custGeom>
          <a:blipFill>
            <a:blip r:embed="rId10"/>
            <a:stretch>
              <a:fillRect l="0" t="0" r="0" b="0"/>
            </a:stretch>
          </a:blipFill>
        </p:spPr>
      </p:sp>
      <p:sp>
        <p:nvSpPr>
          <p:cNvPr name="TextBox 16" id="16"/>
          <p:cNvSpPr txBox="true"/>
          <p:nvPr/>
        </p:nvSpPr>
        <p:spPr>
          <a:xfrm rot="0">
            <a:off x="3762814" y="935390"/>
            <a:ext cx="10464221" cy="1495425"/>
          </a:xfrm>
          <a:prstGeom prst="rect">
            <a:avLst/>
          </a:prstGeom>
        </p:spPr>
        <p:txBody>
          <a:bodyPr anchor="t" rtlCol="false" tIns="0" lIns="0" bIns="0" rIns="0">
            <a:spAutoFit/>
          </a:bodyPr>
          <a:lstStyle/>
          <a:p>
            <a:pPr algn="ctr">
              <a:lnSpc>
                <a:spcPts val="10800"/>
              </a:lnSpc>
            </a:pPr>
            <a:r>
              <a:rPr lang="en-US" sz="12000">
                <a:solidFill>
                  <a:srgbClr val="FFFFFF"/>
                </a:solidFill>
                <a:latin typeface="Berthold Block"/>
                <a:ea typeface="Berthold Block"/>
                <a:cs typeface="Berthold Block"/>
                <a:sym typeface="Berthold Block"/>
              </a:rPr>
              <a:t>WHAT IS ENERGY?</a:t>
            </a:r>
          </a:p>
        </p:txBody>
      </p:sp>
      <p:sp>
        <p:nvSpPr>
          <p:cNvPr name="TextBox 17" id="17"/>
          <p:cNvSpPr txBox="true"/>
          <p:nvPr/>
        </p:nvSpPr>
        <p:spPr>
          <a:xfrm rot="0">
            <a:off x="2735272" y="3444484"/>
            <a:ext cx="12817456" cy="3398032"/>
          </a:xfrm>
          <a:prstGeom prst="rect">
            <a:avLst/>
          </a:prstGeom>
        </p:spPr>
        <p:txBody>
          <a:bodyPr anchor="t" rtlCol="false" tIns="0" lIns="0" bIns="0" rIns="0">
            <a:spAutoFit/>
          </a:bodyPr>
          <a:lstStyle/>
          <a:p>
            <a:pPr algn="ctr">
              <a:lnSpc>
                <a:spcPts val="4476"/>
              </a:lnSpc>
            </a:pPr>
            <a:r>
              <a:rPr lang="en-US" sz="3730">
                <a:solidFill>
                  <a:srgbClr val="2C2E06"/>
                </a:solidFill>
                <a:latin typeface="Tahoma"/>
                <a:ea typeface="Tahoma"/>
                <a:cs typeface="Tahoma"/>
                <a:sym typeface="Tahoma"/>
              </a:rPr>
              <a:t>Energy is the ability to do work or cause change. It can take many forms, such as kinetic energy from motion, potential energy stored in objects, thermal energy as heat, chemical energy in food or fuel, electrical energy from moving electrons, and light energy. Energy is present whenever something moves, changes, heats up, or produces light.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392612" y="2430815"/>
            <a:ext cx="17502777" cy="7591779"/>
            <a:chOff x="0" y="0"/>
            <a:chExt cx="4609785" cy="1999481"/>
          </a:xfrm>
        </p:grpSpPr>
        <p:sp>
          <p:nvSpPr>
            <p:cNvPr name="Freeform 8" id="8"/>
            <p:cNvSpPr/>
            <p:nvPr/>
          </p:nvSpPr>
          <p:spPr>
            <a:xfrm flipH="false" flipV="false" rot="0">
              <a:off x="0" y="0"/>
              <a:ext cx="4609785" cy="1999481"/>
            </a:xfrm>
            <a:custGeom>
              <a:avLst/>
              <a:gdLst/>
              <a:ahLst/>
              <a:cxnLst/>
              <a:rect r="r" b="b" t="t" l="l"/>
              <a:pathLst>
                <a:path h="1999481" w="4609785">
                  <a:moveTo>
                    <a:pt x="44233" y="0"/>
                  </a:moveTo>
                  <a:lnTo>
                    <a:pt x="4565552" y="0"/>
                  </a:lnTo>
                  <a:cubicBezTo>
                    <a:pt x="4577283" y="0"/>
                    <a:pt x="4588534" y="4660"/>
                    <a:pt x="4596829" y="12955"/>
                  </a:cubicBezTo>
                  <a:cubicBezTo>
                    <a:pt x="4605125" y="21251"/>
                    <a:pt x="4609785" y="32501"/>
                    <a:pt x="4609785" y="44233"/>
                  </a:cubicBezTo>
                  <a:lnTo>
                    <a:pt x="4609785" y="1955248"/>
                  </a:lnTo>
                  <a:cubicBezTo>
                    <a:pt x="4609785" y="1966980"/>
                    <a:pt x="4605125" y="1978230"/>
                    <a:pt x="4596829" y="1986525"/>
                  </a:cubicBezTo>
                  <a:cubicBezTo>
                    <a:pt x="4588534" y="1994821"/>
                    <a:pt x="4577283" y="1999481"/>
                    <a:pt x="4565552" y="1999481"/>
                  </a:cubicBezTo>
                  <a:lnTo>
                    <a:pt x="44233" y="1999481"/>
                  </a:lnTo>
                  <a:cubicBezTo>
                    <a:pt x="19804" y="1999481"/>
                    <a:pt x="0" y="1979677"/>
                    <a:pt x="0" y="1955248"/>
                  </a:cubicBezTo>
                  <a:lnTo>
                    <a:pt x="0" y="44233"/>
                  </a:lnTo>
                  <a:cubicBezTo>
                    <a:pt x="0" y="19804"/>
                    <a:pt x="19804" y="0"/>
                    <a:pt x="44233" y="0"/>
                  </a:cubicBezTo>
                  <a:close/>
                </a:path>
              </a:pathLst>
            </a:custGeom>
            <a:solidFill>
              <a:srgbClr val="FFFFFF"/>
            </a:solidFill>
            <a:ln w="28575" cap="rnd">
              <a:solidFill>
                <a:srgbClr val="8A9B63"/>
              </a:solidFill>
              <a:prstDash val="solid"/>
              <a:round/>
            </a:ln>
          </p:spPr>
        </p:sp>
        <p:sp>
          <p:nvSpPr>
            <p:cNvPr name="TextBox 9" id="9"/>
            <p:cNvSpPr txBox="true"/>
            <p:nvPr/>
          </p:nvSpPr>
          <p:spPr>
            <a:xfrm>
              <a:off x="0" y="-38100"/>
              <a:ext cx="4609785" cy="20375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22383" y="3583492"/>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594703" y="4726765"/>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4943609" y="-149913"/>
            <a:ext cx="3862810" cy="2128057"/>
          </a:xfrm>
          <a:custGeom>
            <a:avLst/>
            <a:gdLst/>
            <a:ahLst/>
            <a:cxnLst/>
            <a:rect r="r" b="b" t="t" l="l"/>
            <a:pathLst>
              <a:path h="2128057" w="3862810">
                <a:moveTo>
                  <a:pt x="3862810" y="0"/>
                </a:moveTo>
                <a:lnTo>
                  <a:pt x="0" y="0"/>
                </a:lnTo>
                <a:lnTo>
                  <a:pt x="0" y="2128056"/>
                </a:lnTo>
                <a:lnTo>
                  <a:pt x="3862810" y="2128056"/>
                </a:lnTo>
                <a:lnTo>
                  <a:pt x="3862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10211" y="6354949"/>
            <a:ext cx="3756871" cy="3667645"/>
          </a:xfrm>
          <a:custGeom>
            <a:avLst/>
            <a:gdLst/>
            <a:ahLst/>
            <a:cxnLst/>
            <a:rect r="r" b="b" t="t" l="l"/>
            <a:pathLst>
              <a:path h="3667645" w="3756871">
                <a:moveTo>
                  <a:pt x="0" y="0"/>
                </a:moveTo>
                <a:lnTo>
                  <a:pt x="3756871" y="0"/>
                </a:lnTo>
                <a:lnTo>
                  <a:pt x="3756871" y="3667645"/>
                </a:lnTo>
                <a:lnTo>
                  <a:pt x="0" y="3667645"/>
                </a:lnTo>
                <a:lnTo>
                  <a:pt x="0" y="0"/>
                </a:lnTo>
                <a:close/>
              </a:path>
            </a:pathLst>
          </a:custGeom>
          <a:blipFill>
            <a:blip r:embed="rId9"/>
            <a:stretch>
              <a:fillRect l="0" t="0" r="0" b="0"/>
            </a:stretch>
          </a:blipFill>
        </p:spPr>
      </p:sp>
      <p:sp>
        <p:nvSpPr>
          <p:cNvPr name="Freeform 15" id="15"/>
          <p:cNvSpPr/>
          <p:nvPr/>
        </p:nvSpPr>
        <p:spPr>
          <a:xfrm flipH="false" flipV="false" rot="0">
            <a:off x="16125798" y="8099621"/>
            <a:ext cx="2680621" cy="2355596"/>
          </a:xfrm>
          <a:custGeom>
            <a:avLst/>
            <a:gdLst/>
            <a:ahLst/>
            <a:cxnLst/>
            <a:rect r="r" b="b" t="t" l="l"/>
            <a:pathLst>
              <a:path h="2355596" w="2680621">
                <a:moveTo>
                  <a:pt x="0" y="0"/>
                </a:moveTo>
                <a:lnTo>
                  <a:pt x="2680621" y="0"/>
                </a:lnTo>
                <a:lnTo>
                  <a:pt x="2680621" y="2355596"/>
                </a:lnTo>
                <a:lnTo>
                  <a:pt x="0" y="2355596"/>
                </a:lnTo>
                <a:lnTo>
                  <a:pt x="0" y="0"/>
                </a:lnTo>
                <a:close/>
              </a:path>
            </a:pathLst>
          </a:custGeom>
          <a:blipFill>
            <a:blip r:embed="rId10"/>
            <a:stretch>
              <a:fillRect l="0" t="0" r="0" b="0"/>
            </a:stretch>
          </a:blipFill>
        </p:spPr>
      </p:sp>
      <p:sp>
        <p:nvSpPr>
          <p:cNvPr name="TextBox 16" id="16"/>
          <p:cNvSpPr txBox="true"/>
          <p:nvPr/>
        </p:nvSpPr>
        <p:spPr>
          <a:xfrm rot="0">
            <a:off x="2535327" y="808780"/>
            <a:ext cx="13217346" cy="1495425"/>
          </a:xfrm>
          <a:prstGeom prst="rect">
            <a:avLst/>
          </a:prstGeom>
        </p:spPr>
        <p:txBody>
          <a:bodyPr anchor="t" rtlCol="false" tIns="0" lIns="0" bIns="0" rIns="0">
            <a:spAutoFit/>
          </a:bodyPr>
          <a:lstStyle/>
          <a:p>
            <a:pPr algn="ctr">
              <a:lnSpc>
                <a:spcPts val="10800"/>
              </a:lnSpc>
            </a:pPr>
            <a:r>
              <a:rPr lang="en-US" sz="12000">
                <a:solidFill>
                  <a:srgbClr val="FFFFFF"/>
                </a:solidFill>
                <a:latin typeface="Berthold Block"/>
                <a:ea typeface="Berthold Block"/>
                <a:cs typeface="Berthold Block"/>
                <a:sym typeface="Berthold Block"/>
              </a:rPr>
              <a:t>GEOTHERMAL ENERGY</a:t>
            </a:r>
          </a:p>
        </p:txBody>
      </p:sp>
      <p:sp>
        <p:nvSpPr>
          <p:cNvPr name="TextBox 17" id="17"/>
          <p:cNvSpPr txBox="true"/>
          <p:nvPr/>
        </p:nvSpPr>
        <p:spPr>
          <a:xfrm rot="0">
            <a:off x="2735272" y="3444484"/>
            <a:ext cx="12817456" cy="2809875"/>
          </a:xfrm>
          <a:prstGeom prst="rect">
            <a:avLst/>
          </a:prstGeom>
        </p:spPr>
        <p:txBody>
          <a:bodyPr anchor="t" rtlCol="false" tIns="0" lIns="0" bIns="0" rIns="0">
            <a:spAutoFit/>
          </a:bodyPr>
          <a:lstStyle/>
          <a:p>
            <a:pPr algn="ctr">
              <a:lnSpc>
                <a:spcPts val="4476"/>
              </a:lnSpc>
            </a:pPr>
            <a:r>
              <a:rPr lang="en-US" sz="3730">
                <a:solidFill>
                  <a:srgbClr val="2C2E06"/>
                </a:solidFill>
                <a:latin typeface="Tahoma"/>
                <a:ea typeface="Tahoma"/>
                <a:cs typeface="Tahoma"/>
                <a:sym typeface="Tahoma"/>
              </a:rPr>
              <a:t>Geothermal energy is the </a:t>
            </a:r>
            <a:r>
              <a:rPr lang="en-US" b="true" sz="3730">
                <a:solidFill>
                  <a:srgbClr val="2C2E06"/>
                </a:solidFill>
                <a:latin typeface="Tahoma Bold"/>
                <a:ea typeface="Tahoma Bold"/>
                <a:cs typeface="Tahoma Bold"/>
                <a:sym typeface="Tahoma Bold"/>
              </a:rPr>
              <a:t>heat energy stored beneath the Earth's surface.</a:t>
            </a:r>
            <a:r>
              <a:rPr lang="en-US" sz="3730">
                <a:solidFill>
                  <a:srgbClr val="2C2E06"/>
                </a:solidFill>
                <a:latin typeface="Tahoma"/>
                <a:ea typeface="Tahoma"/>
                <a:cs typeface="Tahoma"/>
                <a:sym typeface="Tahoma"/>
              </a:rPr>
              <a:t> It comes from the natural heat of the Earth’s core and can be used to generate electricity or provide direct heating. This energy is renewable and sustainable.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392612" y="2430815"/>
            <a:ext cx="17502777" cy="7591779"/>
            <a:chOff x="0" y="0"/>
            <a:chExt cx="4609785" cy="1999481"/>
          </a:xfrm>
        </p:grpSpPr>
        <p:sp>
          <p:nvSpPr>
            <p:cNvPr name="Freeform 8" id="8"/>
            <p:cNvSpPr/>
            <p:nvPr/>
          </p:nvSpPr>
          <p:spPr>
            <a:xfrm flipH="false" flipV="false" rot="0">
              <a:off x="0" y="0"/>
              <a:ext cx="4609785" cy="1999481"/>
            </a:xfrm>
            <a:custGeom>
              <a:avLst/>
              <a:gdLst/>
              <a:ahLst/>
              <a:cxnLst/>
              <a:rect r="r" b="b" t="t" l="l"/>
              <a:pathLst>
                <a:path h="1999481" w="4609785">
                  <a:moveTo>
                    <a:pt x="44233" y="0"/>
                  </a:moveTo>
                  <a:lnTo>
                    <a:pt x="4565552" y="0"/>
                  </a:lnTo>
                  <a:cubicBezTo>
                    <a:pt x="4577283" y="0"/>
                    <a:pt x="4588534" y="4660"/>
                    <a:pt x="4596829" y="12955"/>
                  </a:cubicBezTo>
                  <a:cubicBezTo>
                    <a:pt x="4605125" y="21251"/>
                    <a:pt x="4609785" y="32501"/>
                    <a:pt x="4609785" y="44233"/>
                  </a:cubicBezTo>
                  <a:lnTo>
                    <a:pt x="4609785" y="1955248"/>
                  </a:lnTo>
                  <a:cubicBezTo>
                    <a:pt x="4609785" y="1966980"/>
                    <a:pt x="4605125" y="1978230"/>
                    <a:pt x="4596829" y="1986525"/>
                  </a:cubicBezTo>
                  <a:cubicBezTo>
                    <a:pt x="4588534" y="1994821"/>
                    <a:pt x="4577283" y="1999481"/>
                    <a:pt x="4565552" y="1999481"/>
                  </a:cubicBezTo>
                  <a:lnTo>
                    <a:pt x="44233" y="1999481"/>
                  </a:lnTo>
                  <a:cubicBezTo>
                    <a:pt x="19804" y="1999481"/>
                    <a:pt x="0" y="1979677"/>
                    <a:pt x="0" y="1955248"/>
                  </a:cubicBezTo>
                  <a:lnTo>
                    <a:pt x="0" y="44233"/>
                  </a:lnTo>
                  <a:cubicBezTo>
                    <a:pt x="0" y="19804"/>
                    <a:pt x="19804" y="0"/>
                    <a:pt x="44233" y="0"/>
                  </a:cubicBezTo>
                  <a:close/>
                </a:path>
              </a:pathLst>
            </a:custGeom>
            <a:solidFill>
              <a:srgbClr val="FFFFFF"/>
            </a:solidFill>
            <a:ln w="28575" cap="rnd">
              <a:solidFill>
                <a:srgbClr val="8A9B63"/>
              </a:solidFill>
              <a:prstDash val="solid"/>
              <a:round/>
            </a:ln>
          </p:spPr>
        </p:sp>
        <p:sp>
          <p:nvSpPr>
            <p:cNvPr name="TextBox 9" id="9"/>
            <p:cNvSpPr txBox="true"/>
            <p:nvPr/>
          </p:nvSpPr>
          <p:spPr>
            <a:xfrm>
              <a:off x="0" y="-38100"/>
              <a:ext cx="4609785" cy="20375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22383" y="3583492"/>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594703" y="4726765"/>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4943609" y="-149913"/>
            <a:ext cx="3862810" cy="2128057"/>
          </a:xfrm>
          <a:custGeom>
            <a:avLst/>
            <a:gdLst/>
            <a:ahLst/>
            <a:cxnLst/>
            <a:rect r="r" b="b" t="t" l="l"/>
            <a:pathLst>
              <a:path h="2128057" w="3862810">
                <a:moveTo>
                  <a:pt x="3862810" y="0"/>
                </a:moveTo>
                <a:lnTo>
                  <a:pt x="0" y="0"/>
                </a:lnTo>
                <a:lnTo>
                  <a:pt x="0" y="2128056"/>
                </a:lnTo>
                <a:lnTo>
                  <a:pt x="3862810" y="2128056"/>
                </a:lnTo>
                <a:lnTo>
                  <a:pt x="3862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10211" y="6354949"/>
            <a:ext cx="3756871" cy="3667645"/>
          </a:xfrm>
          <a:custGeom>
            <a:avLst/>
            <a:gdLst/>
            <a:ahLst/>
            <a:cxnLst/>
            <a:rect r="r" b="b" t="t" l="l"/>
            <a:pathLst>
              <a:path h="3667645" w="3756871">
                <a:moveTo>
                  <a:pt x="0" y="0"/>
                </a:moveTo>
                <a:lnTo>
                  <a:pt x="3756871" y="0"/>
                </a:lnTo>
                <a:lnTo>
                  <a:pt x="3756871" y="3667645"/>
                </a:lnTo>
                <a:lnTo>
                  <a:pt x="0" y="3667645"/>
                </a:lnTo>
                <a:lnTo>
                  <a:pt x="0" y="0"/>
                </a:lnTo>
                <a:close/>
              </a:path>
            </a:pathLst>
          </a:custGeom>
          <a:blipFill>
            <a:blip r:embed="rId9"/>
            <a:stretch>
              <a:fillRect l="0" t="0" r="0" b="0"/>
            </a:stretch>
          </a:blipFill>
        </p:spPr>
      </p:sp>
      <p:sp>
        <p:nvSpPr>
          <p:cNvPr name="Freeform 15" id="15"/>
          <p:cNvSpPr/>
          <p:nvPr/>
        </p:nvSpPr>
        <p:spPr>
          <a:xfrm flipH="false" flipV="false" rot="0">
            <a:off x="16125798" y="8099621"/>
            <a:ext cx="2680621" cy="2355596"/>
          </a:xfrm>
          <a:custGeom>
            <a:avLst/>
            <a:gdLst/>
            <a:ahLst/>
            <a:cxnLst/>
            <a:rect r="r" b="b" t="t" l="l"/>
            <a:pathLst>
              <a:path h="2355596" w="2680621">
                <a:moveTo>
                  <a:pt x="0" y="0"/>
                </a:moveTo>
                <a:lnTo>
                  <a:pt x="2680621" y="0"/>
                </a:lnTo>
                <a:lnTo>
                  <a:pt x="2680621" y="2355596"/>
                </a:lnTo>
                <a:lnTo>
                  <a:pt x="0" y="2355596"/>
                </a:lnTo>
                <a:lnTo>
                  <a:pt x="0" y="0"/>
                </a:lnTo>
                <a:close/>
              </a:path>
            </a:pathLst>
          </a:custGeom>
          <a:blipFill>
            <a:blip r:embed="rId10"/>
            <a:stretch>
              <a:fillRect l="0" t="0" r="0" b="0"/>
            </a:stretch>
          </a:blipFill>
        </p:spPr>
      </p:sp>
      <p:sp>
        <p:nvSpPr>
          <p:cNvPr name="TextBox 16" id="16"/>
          <p:cNvSpPr txBox="true"/>
          <p:nvPr/>
        </p:nvSpPr>
        <p:spPr>
          <a:xfrm rot="0">
            <a:off x="4376254" y="457086"/>
            <a:ext cx="9535492" cy="1856055"/>
          </a:xfrm>
          <a:prstGeom prst="rect">
            <a:avLst/>
          </a:prstGeom>
        </p:spPr>
        <p:txBody>
          <a:bodyPr anchor="t" rtlCol="false" tIns="0" lIns="0" bIns="0" rIns="0">
            <a:spAutoFit/>
          </a:bodyPr>
          <a:lstStyle/>
          <a:p>
            <a:pPr algn="ctr">
              <a:lnSpc>
                <a:spcPts val="7002"/>
              </a:lnSpc>
            </a:pPr>
            <a:r>
              <a:rPr lang="en-US" sz="7780">
                <a:solidFill>
                  <a:srgbClr val="FFFFFF"/>
                </a:solidFill>
                <a:latin typeface="Berthold Block"/>
                <a:ea typeface="Berthold Block"/>
                <a:cs typeface="Berthold Block"/>
                <a:sym typeface="Berthold Block"/>
              </a:rPr>
              <a:t>HOW GEOTHERMAL ENERGY IS HARNESSED</a:t>
            </a:r>
          </a:p>
        </p:txBody>
      </p:sp>
      <p:sp>
        <p:nvSpPr>
          <p:cNvPr name="TextBox 17" id="17"/>
          <p:cNvSpPr txBox="true"/>
          <p:nvPr/>
        </p:nvSpPr>
        <p:spPr>
          <a:xfrm rot="0">
            <a:off x="2735272" y="3416829"/>
            <a:ext cx="12817456" cy="2809875"/>
          </a:xfrm>
          <a:prstGeom prst="rect">
            <a:avLst/>
          </a:prstGeom>
        </p:spPr>
        <p:txBody>
          <a:bodyPr anchor="t" rtlCol="false" tIns="0" lIns="0" bIns="0" rIns="0">
            <a:spAutoFit/>
          </a:bodyPr>
          <a:lstStyle/>
          <a:p>
            <a:pPr algn="ctr">
              <a:lnSpc>
                <a:spcPts val="4476"/>
              </a:lnSpc>
            </a:pPr>
            <a:r>
              <a:rPr lang="en-US" sz="3730">
                <a:solidFill>
                  <a:srgbClr val="2C2E06"/>
                </a:solidFill>
                <a:latin typeface="Tahoma"/>
                <a:ea typeface="Tahoma"/>
                <a:cs typeface="Tahoma"/>
                <a:sym typeface="Tahoma"/>
              </a:rPr>
              <a:t>Geothermal energy is harnessed by drilling wells into hot water or steam reservoirs underground. The steam or hot water can turn turbines to generate electricity or be used to heat buildings, providing a renewable and sustainable energy source.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392612" y="2430815"/>
            <a:ext cx="17502777" cy="7591779"/>
            <a:chOff x="0" y="0"/>
            <a:chExt cx="4609785" cy="1999481"/>
          </a:xfrm>
        </p:grpSpPr>
        <p:sp>
          <p:nvSpPr>
            <p:cNvPr name="Freeform 8" id="8"/>
            <p:cNvSpPr/>
            <p:nvPr/>
          </p:nvSpPr>
          <p:spPr>
            <a:xfrm flipH="false" flipV="false" rot="0">
              <a:off x="0" y="0"/>
              <a:ext cx="4609785" cy="1999481"/>
            </a:xfrm>
            <a:custGeom>
              <a:avLst/>
              <a:gdLst/>
              <a:ahLst/>
              <a:cxnLst/>
              <a:rect r="r" b="b" t="t" l="l"/>
              <a:pathLst>
                <a:path h="1999481" w="4609785">
                  <a:moveTo>
                    <a:pt x="44233" y="0"/>
                  </a:moveTo>
                  <a:lnTo>
                    <a:pt x="4565552" y="0"/>
                  </a:lnTo>
                  <a:cubicBezTo>
                    <a:pt x="4577283" y="0"/>
                    <a:pt x="4588534" y="4660"/>
                    <a:pt x="4596829" y="12955"/>
                  </a:cubicBezTo>
                  <a:cubicBezTo>
                    <a:pt x="4605125" y="21251"/>
                    <a:pt x="4609785" y="32501"/>
                    <a:pt x="4609785" y="44233"/>
                  </a:cubicBezTo>
                  <a:lnTo>
                    <a:pt x="4609785" y="1955248"/>
                  </a:lnTo>
                  <a:cubicBezTo>
                    <a:pt x="4609785" y="1966980"/>
                    <a:pt x="4605125" y="1978230"/>
                    <a:pt x="4596829" y="1986525"/>
                  </a:cubicBezTo>
                  <a:cubicBezTo>
                    <a:pt x="4588534" y="1994821"/>
                    <a:pt x="4577283" y="1999481"/>
                    <a:pt x="4565552" y="1999481"/>
                  </a:cubicBezTo>
                  <a:lnTo>
                    <a:pt x="44233" y="1999481"/>
                  </a:lnTo>
                  <a:cubicBezTo>
                    <a:pt x="19804" y="1999481"/>
                    <a:pt x="0" y="1979677"/>
                    <a:pt x="0" y="1955248"/>
                  </a:cubicBezTo>
                  <a:lnTo>
                    <a:pt x="0" y="44233"/>
                  </a:lnTo>
                  <a:cubicBezTo>
                    <a:pt x="0" y="19804"/>
                    <a:pt x="19804" y="0"/>
                    <a:pt x="44233" y="0"/>
                  </a:cubicBezTo>
                  <a:close/>
                </a:path>
              </a:pathLst>
            </a:custGeom>
            <a:solidFill>
              <a:srgbClr val="FFFFFF"/>
            </a:solidFill>
            <a:ln w="28575" cap="rnd">
              <a:solidFill>
                <a:srgbClr val="8A9B63"/>
              </a:solidFill>
              <a:prstDash val="solid"/>
              <a:round/>
            </a:ln>
          </p:spPr>
        </p:sp>
        <p:sp>
          <p:nvSpPr>
            <p:cNvPr name="TextBox 9" id="9"/>
            <p:cNvSpPr txBox="true"/>
            <p:nvPr/>
          </p:nvSpPr>
          <p:spPr>
            <a:xfrm>
              <a:off x="0" y="-38100"/>
              <a:ext cx="4609785" cy="20375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22383" y="3583492"/>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594703" y="4726765"/>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4943609" y="-149913"/>
            <a:ext cx="3862810" cy="2128057"/>
          </a:xfrm>
          <a:custGeom>
            <a:avLst/>
            <a:gdLst/>
            <a:ahLst/>
            <a:cxnLst/>
            <a:rect r="r" b="b" t="t" l="l"/>
            <a:pathLst>
              <a:path h="2128057" w="3862810">
                <a:moveTo>
                  <a:pt x="3862810" y="0"/>
                </a:moveTo>
                <a:lnTo>
                  <a:pt x="0" y="0"/>
                </a:lnTo>
                <a:lnTo>
                  <a:pt x="0" y="2128056"/>
                </a:lnTo>
                <a:lnTo>
                  <a:pt x="3862810" y="2128056"/>
                </a:lnTo>
                <a:lnTo>
                  <a:pt x="3862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10211" y="6354949"/>
            <a:ext cx="3756871" cy="3667645"/>
          </a:xfrm>
          <a:custGeom>
            <a:avLst/>
            <a:gdLst/>
            <a:ahLst/>
            <a:cxnLst/>
            <a:rect r="r" b="b" t="t" l="l"/>
            <a:pathLst>
              <a:path h="3667645" w="3756871">
                <a:moveTo>
                  <a:pt x="0" y="0"/>
                </a:moveTo>
                <a:lnTo>
                  <a:pt x="3756871" y="0"/>
                </a:lnTo>
                <a:lnTo>
                  <a:pt x="3756871" y="3667645"/>
                </a:lnTo>
                <a:lnTo>
                  <a:pt x="0" y="3667645"/>
                </a:lnTo>
                <a:lnTo>
                  <a:pt x="0" y="0"/>
                </a:lnTo>
                <a:close/>
              </a:path>
            </a:pathLst>
          </a:custGeom>
          <a:blipFill>
            <a:blip r:embed="rId9"/>
            <a:stretch>
              <a:fillRect l="0" t="0" r="0" b="0"/>
            </a:stretch>
          </a:blipFill>
        </p:spPr>
      </p:sp>
      <p:sp>
        <p:nvSpPr>
          <p:cNvPr name="Freeform 15" id="15"/>
          <p:cNvSpPr/>
          <p:nvPr/>
        </p:nvSpPr>
        <p:spPr>
          <a:xfrm flipH="false" flipV="false" rot="0">
            <a:off x="16125798" y="8099621"/>
            <a:ext cx="2680621" cy="2355596"/>
          </a:xfrm>
          <a:custGeom>
            <a:avLst/>
            <a:gdLst/>
            <a:ahLst/>
            <a:cxnLst/>
            <a:rect r="r" b="b" t="t" l="l"/>
            <a:pathLst>
              <a:path h="2355596" w="2680621">
                <a:moveTo>
                  <a:pt x="0" y="0"/>
                </a:moveTo>
                <a:lnTo>
                  <a:pt x="2680621" y="0"/>
                </a:lnTo>
                <a:lnTo>
                  <a:pt x="2680621" y="2355596"/>
                </a:lnTo>
                <a:lnTo>
                  <a:pt x="0" y="2355596"/>
                </a:lnTo>
                <a:lnTo>
                  <a:pt x="0" y="0"/>
                </a:lnTo>
                <a:close/>
              </a:path>
            </a:pathLst>
          </a:custGeom>
          <a:blipFill>
            <a:blip r:embed="rId10"/>
            <a:stretch>
              <a:fillRect l="0" t="0" r="0" b="0"/>
            </a:stretch>
          </a:blipFill>
        </p:spPr>
      </p:sp>
      <p:sp>
        <p:nvSpPr>
          <p:cNvPr name="TextBox 16" id="16"/>
          <p:cNvSpPr txBox="true"/>
          <p:nvPr/>
        </p:nvSpPr>
        <p:spPr>
          <a:xfrm rot="0">
            <a:off x="3025941" y="900514"/>
            <a:ext cx="12919613" cy="1333367"/>
          </a:xfrm>
          <a:prstGeom prst="rect">
            <a:avLst/>
          </a:prstGeom>
        </p:spPr>
        <p:txBody>
          <a:bodyPr anchor="t" rtlCol="false" tIns="0" lIns="0" bIns="0" rIns="0">
            <a:spAutoFit/>
          </a:bodyPr>
          <a:lstStyle/>
          <a:p>
            <a:pPr algn="ctr">
              <a:lnSpc>
                <a:spcPts val="9730"/>
              </a:lnSpc>
            </a:pPr>
            <a:r>
              <a:rPr lang="en-US" sz="10811">
                <a:solidFill>
                  <a:srgbClr val="FFFFFF"/>
                </a:solidFill>
                <a:latin typeface="Berthold Block"/>
                <a:ea typeface="Berthold Block"/>
                <a:cs typeface="Berthold Block"/>
                <a:sym typeface="Berthold Block"/>
              </a:rPr>
              <a:t>HYDROTHERMAL ENERGY</a:t>
            </a:r>
          </a:p>
        </p:txBody>
      </p:sp>
      <p:sp>
        <p:nvSpPr>
          <p:cNvPr name="TextBox 17" id="17"/>
          <p:cNvSpPr txBox="true"/>
          <p:nvPr/>
        </p:nvSpPr>
        <p:spPr>
          <a:xfrm rot="0">
            <a:off x="2735272" y="3444484"/>
            <a:ext cx="12817456" cy="3371850"/>
          </a:xfrm>
          <a:prstGeom prst="rect">
            <a:avLst/>
          </a:prstGeom>
        </p:spPr>
        <p:txBody>
          <a:bodyPr anchor="t" rtlCol="false" tIns="0" lIns="0" bIns="0" rIns="0">
            <a:spAutoFit/>
          </a:bodyPr>
          <a:lstStyle/>
          <a:p>
            <a:pPr algn="ctr">
              <a:lnSpc>
                <a:spcPts val="4476"/>
              </a:lnSpc>
            </a:pPr>
            <a:r>
              <a:rPr lang="en-US" sz="3730">
                <a:solidFill>
                  <a:srgbClr val="2C2E06"/>
                </a:solidFill>
                <a:latin typeface="Tahoma"/>
                <a:ea typeface="Tahoma"/>
                <a:cs typeface="Tahoma"/>
                <a:sym typeface="Tahoma"/>
              </a:rPr>
              <a:t>Hydrothermal energy is a </a:t>
            </a:r>
            <a:r>
              <a:rPr lang="en-US" b="true" sz="3730">
                <a:solidFill>
                  <a:srgbClr val="2C2E06"/>
                </a:solidFill>
                <a:latin typeface="Tahoma Bold"/>
                <a:ea typeface="Tahoma Bold"/>
                <a:cs typeface="Tahoma Bold"/>
                <a:sym typeface="Tahoma Bold"/>
              </a:rPr>
              <a:t>type of geothermal energy</a:t>
            </a:r>
            <a:r>
              <a:rPr lang="en-US" sz="3730">
                <a:solidFill>
                  <a:srgbClr val="2C2E06"/>
                </a:solidFill>
                <a:latin typeface="Tahoma"/>
                <a:ea typeface="Tahoma"/>
                <a:cs typeface="Tahoma"/>
                <a:sym typeface="Tahoma"/>
              </a:rPr>
              <a:t> that comes from hot water or steam trapped beneath the Earth's surface. This heat can be used to generate electricity or provide heating. It is harnessed by drilling wells into underground reservoirs of hot water or steam and directing it to turbines or heating systems.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392612" y="2430815"/>
            <a:ext cx="17502777" cy="7591779"/>
            <a:chOff x="0" y="0"/>
            <a:chExt cx="4609785" cy="1999481"/>
          </a:xfrm>
        </p:grpSpPr>
        <p:sp>
          <p:nvSpPr>
            <p:cNvPr name="Freeform 8" id="8"/>
            <p:cNvSpPr/>
            <p:nvPr/>
          </p:nvSpPr>
          <p:spPr>
            <a:xfrm flipH="false" flipV="false" rot="0">
              <a:off x="0" y="0"/>
              <a:ext cx="4609785" cy="1999481"/>
            </a:xfrm>
            <a:custGeom>
              <a:avLst/>
              <a:gdLst/>
              <a:ahLst/>
              <a:cxnLst/>
              <a:rect r="r" b="b" t="t" l="l"/>
              <a:pathLst>
                <a:path h="1999481" w="4609785">
                  <a:moveTo>
                    <a:pt x="44233" y="0"/>
                  </a:moveTo>
                  <a:lnTo>
                    <a:pt x="4565552" y="0"/>
                  </a:lnTo>
                  <a:cubicBezTo>
                    <a:pt x="4577283" y="0"/>
                    <a:pt x="4588534" y="4660"/>
                    <a:pt x="4596829" y="12955"/>
                  </a:cubicBezTo>
                  <a:cubicBezTo>
                    <a:pt x="4605125" y="21251"/>
                    <a:pt x="4609785" y="32501"/>
                    <a:pt x="4609785" y="44233"/>
                  </a:cubicBezTo>
                  <a:lnTo>
                    <a:pt x="4609785" y="1955248"/>
                  </a:lnTo>
                  <a:cubicBezTo>
                    <a:pt x="4609785" y="1966980"/>
                    <a:pt x="4605125" y="1978230"/>
                    <a:pt x="4596829" y="1986525"/>
                  </a:cubicBezTo>
                  <a:cubicBezTo>
                    <a:pt x="4588534" y="1994821"/>
                    <a:pt x="4577283" y="1999481"/>
                    <a:pt x="4565552" y="1999481"/>
                  </a:cubicBezTo>
                  <a:lnTo>
                    <a:pt x="44233" y="1999481"/>
                  </a:lnTo>
                  <a:cubicBezTo>
                    <a:pt x="19804" y="1999481"/>
                    <a:pt x="0" y="1979677"/>
                    <a:pt x="0" y="1955248"/>
                  </a:cubicBezTo>
                  <a:lnTo>
                    <a:pt x="0" y="44233"/>
                  </a:lnTo>
                  <a:cubicBezTo>
                    <a:pt x="0" y="19804"/>
                    <a:pt x="19804" y="0"/>
                    <a:pt x="44233" y="0"/>
                  </a:cubicBezTo>
                  <a:close/>
                </a:path>
              </a:pathLst>
            </a:custGeom>
            <a:solidFill>
              <a:srgbClr val="FFFFFF"/>
            </a:solidFill>
            <a:ln w="28575" cap="rnd">
              <a:solidFill>
                <a:srgbClr val="8A9B63"/>
              </a:solidFill>
              <a:prstDash val="solid"/>
              <a:round/>
            </a:ln>
          </p:spPr>
        </p:sp>
        <p:sp>
          <p:nvSpPr>
            <p:cNvPr name="TextBox 9" id="9"/>
            <p:cNvSpPr txBox="true"/>
            <p:nvPr/>
          </p:nvSpPr>
          <p:spPr>
            <a:xfrm>
              <a:off x="0" y="-38100"/>
              <a:ext cx="4609785" cy="203758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22383" y="3583492"/>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6594703" y="4726765"/>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4943609" y="-149913"/>
            <a:ext cx="3862810" cy="2128057"/>
          </a:xfrm>
          <a:custGeom>
            <a:avLst/>
            <a:gdLst/>
            <a:ahLst/>
            <a:cxnLst/>
            <a:rect r="r" b="b" t="t" l="l"/>
            <a:pathLst>
              <a:path h="2128057" w="3862810">
                <a:moveTo>
                  <a:pt x="3862810" y="0"/>
                </a:moveTo>
                <a:lnTo>
                  <a:pt x="0" y="0"/>
                </a:lnTo>
                <a:lnTo>
                  <a:pt x="0" y="2128056"/>
                </a:lnTo>
                <a:lnTo>
                  <a:pt x="3862810" y="2128056"/>
                </a:lnTo>
                <a:lnTo>
                  <a:pt x="38628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10211" y="6354949"/>
            <a:ext cx="3756871" cy="3667645"/>
          </a:xfrm>
          <a:custGeom>
            <a:avLst/>
            <a:gdLst/>
            <a:ahLst/>
            <a:cxnLst/>
            <a:rect r="r" b="b" t="t" l="l"/>
            <a:pathLst>
              <a:path h="3667645" w="3756871">
                <a:moveTo>
                  <a:pt x="0" y="0"/>
                </a:moveTo>
                <a:lnTo>
                  <a:pt x="3756871" y="0"/>
                </a:lnTo>
                <a:lnTo>
                  <a:pt x="3756871" y="3667645"/>
                </a:lnTo>
                <a:lnTo>
                  <a:pt x="0" y="3667645"/>
                </a:lnTo>
                <a:lnTo>
                  <a:pt x="0" y="0"/>
                </a:lnTo>
                <a:close/>
              </a:path>
            </a:pathLst>
          </a:custGeom>
          <a:blipFill>
            <a:blip r:embed="rId9"/>
            <a:stretch>
              <a:fillRect l="0" t="0" r="0" b="0"/>
            </a:stretch>
          </a:blipFill>
        </p:spPr>
      </p:sp>
      <p:sp>
        <p:nvSpPr>
          <p:cNvPr name="Freeform 15" id="15"/>
          <p:cNvSpPr/>
          <p:nvPr/>
        </p:nvSpPr>
        <p:spPr>
          <a:xfrm flipH="false" flipV="false" rot="0">
            <a:off x="16125798" y="8099621"/>
            <a:ext cx="2680621" cy="2355596"/>
          </a:xfrm>
          <a:custGeom>
            <a:avLst/>
            <a:gdLst/>
            <a:ahLst/>
            <a:cxnLst/>
            <a:rect r="r" b="b" t="t" l="l"/>
            <a:pathLst>
              <a:path h="2355596" w="2680621">
                <a:moveTo>
                  <a:pt x="0" y="0"/>
                </a:moveTo>
                <a:lnTo>
                  <a:pt x="2680621" y="0"/>
                </a:lnTo>
                <a:lnTo>
                  <a:pt x="2680621" y="2355596"/>
                </a:lnTo>
                <a:lnTo>
                  <a:pt x="0" y="2355596"/>
                </a:lnTo>
                <a:lnTo>
                  <a:pt x="0" y="0"/>
                </a:lnTo>
                <a:close/>
              </a:path>
            </a:pathLst>
          </a:custGeom>
          <a:blipFill>
            <a:blip r:embed="rId10"/>
            <a:stretch>
              <a:fillRect l="0" t="0" r="0" b="0"/>
            </a:stretch>
          </a:blipFill>
        </p:spPr>
      </p:sp>
      <p:sp>
        <p:nvSpPr>
          <p:cNvPr name="TextBox 16" id="16"/>
          <p:cNvSpPr txBox="true"/>
          <p:nvPr/>
        </p:nvSpPr>
        <p:spPr>
          <a:xfrm rot="0">
            <a:off x="4101590" y="648433"/>
            <a:ext cx="10084820" cy="1782382"/>
          </a:xfrm>
          <a:prstGeom prst="rect">
            <a:avLst/>
          </a:prstGeom>
        </p:spPr>
        <p:txBody>
          <a:bodyPr anchor="t" rtlCol="false" tIns="0" lIns="0" bIns="0" rIns="0">
            <a:spAutoFit/>
          </a:bodyPr>
          <a:lstStyle/>
          <a:p>
            <a:pPr algn="ctr">
              <a:lnSpc>
                <a:spcPts val="6797"/>
              </a:lnSpc>
            </a:pPr>
            <a:r>
              <a:rPr lang="en-US" sz="7553">
                <a:solidFill>
                  <a:srgbClr val="FFFFFF"/>
                </a:solidFill>
                <a:latin typeface="Berthold Block"/>
                <a:ea typeface="Berthold Block"/>
                <a:cs typeface="Berthold Block"/>
                <a:sym typeface="Berthold Block"/>
              </a:rPr>
              <a:t>HOW HYDROTHERMAL SYSTEMS PRODUCE ENERGY</a:t>
            </a:r>
          </a:p>
        </p:txBody>
      </p:sp>
      <p:sp>
        <p:nvSpPr>
          <p:cNvPr name="TextBox 17" id="17"/>
          <p:cNvSpPr txBox="true"/>
          <p:nvPr/>
        </p:nvSpPr>
        <p:spPr>
          <a:xfrm rot="0">
            <a:off x="2735272" y="3444484"/>
            <a:ext cx="12817456" cy="3371850"/>
          </a:xfrm>
          <a:prstGeom prst="rect">
            <a:avLst/>
          </a:prstGeom>
        </p:spPr>
        <p:txBody>
          <a:bodyPr anchor="t" rtlCol="false" tIns="0" lIns="0" bIns="0" rIns="0">
            <a:spAutoFit/>
          </a:bodyPr>
          <a:lstStyle/>
          <a:p>
            <a:pPr algn="ctr">
              <a:lnSpc>
                <a:spcPts val="4476"/>
              </a:lnSpc>
            </a:pPr>
            <a:r>
              <a:rPr lang="en-US" sz="3730">
                <a:solidFill>
                  <a:srgbClr val="2C2E06"/>
                </a:solidFill>
                <a:latin typeface="Tahoma"/>
                <a:ea typeface="Tahoma"/>
                <a:cs typeface="Tahoma"/>
                <a:sym typeface="Tahoma"/>
              </a:rPr>
              <a:t>Hydrothermal systems produce energy by using hot water or steam from underground reservoirs. The steam or hot water is brought to the surface through wells, where it turns turbines to generate electricity or provides direct heating. This process converts the Earth’s natural heat into usable energy.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13746" y="-1976669"/>
            <a:ext cx="12087965" cy="14018770"/>
            <a:chOff x="0" y="0"/>
            <a:chExt cx="700853" cy="812800"/>
          </a:xfrm>
        </p:grpSpPr>
        <p:sp>
          <p:nvSpPr>
            <p:cNvPr name="Freeform 4" id="4"/>
            <p:cNvSpPr/>
            <p:nvPr/>
          </p:nvSpPr>
          <p:spPr>
            <a:xfrm flipH="false" flipV="false" rot="0">
              <a:off x="0" y="0"/>
              <a:ext cx="700853" cy="812800"/>
            </a:xfrm>
            <a:custGeom>
              <a:avLst/>
              <a:gdLst/>
              <a:ahLst/>
              <a:cxnLst/>
              <a:rect r="r" b="b" t="t" l="l"/>
              <a:pathLst>
                <a:path h="812800" w="700853">
                  <a:moveTo>
                    <a:pt x="350427" y="0"/>
                  </a:moveTo>
                  <a:cubicBezTo>
                    <a:pt x="156891" y="0"/>
                    <a:pt x="0" y="181951"/>
                    <a:pt x="0" y="406400"/>
                  </a:cubicBezTo>
                  <a:cubicBezTo>
                    <a:pt x="0" y="630849"/>
                    <a:pt x="156891" y="812800"/>
                    <a:pt x="350427" y="812800"/>
                  </a:cubicBezTo>
                  <a:cubicBezTo>
                    <a:pt x="543962" y="812800"/>
                    <a:pt x="700853" y="630849"/>
                    <a:pt x="700853" y="406400"/>
                  </a:cubicBezTo>
                  <a:cubicBezTo>
                    <a:pt x="700853" y="181951"/>
                    <a:pt x="543962" y="0"/>
                    <a:pt x="350427"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65705" y="19050"/>
              <a:ext cx="569443" cy="717550"/>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0" y="8709589"/>
            <a:ext cx="18288000" cy="2049218"/>
          </a:xfrm>
          <a:custGeom>
            <a:avLst/>
            <a:gdLst/>
            <a:ahLst/>
            <a:cxnLst/>
            <a:rect r="r" b="b" t="t" l="l"/>
            <a:pathLst>
              <a:path h="2049218" w="18288000">
                <a:moveTo>
                  <a:pt x="0" y="0"/>
                </a:moveTo>
                <a:lnTo>
                  <a:pt x="18288000" y="0"/>
                </a:lnTo>
                <a:lnTo>
                  <a:pt x="18288000" y="2049218"/>
                </a:lnTo>
                <a:lnTo>
                  <a:pt x="0" y="2049218"/>
                </a:lnTo>
                <a:lnTo>
                  <a:pt x="0" y="0"/>
                </a:lnTo>
                <a:close/>
              </a:path>
            </a:pathLst>
          </a:custGeom>
          <a:blipFill>
            <a:blip r:embed="rId4"/>
            <a:stretch>
              <a:fillRect l="-27518" t="0" r="-2179" b="-44201"/>
            </a:stretch>
          </a:blipFill>
        </p:spPr>
      </p:sp>
      <p:grpSp>
        <p:nvGrpSpPr>
          <p:cNvPr name="Group 7" id="7"/>
          <p:cNvGrpSpPr/>
          <p:nvPr/>
        </p:nvGrpSpPr>
        <p:grpSpPr>
          <a:xfrm rot="0">
            <a:off x="1028700" y="2768431"/>
            <a:ext cx="5079153" cy="5422833"/>
            <a:chOff x="0" y="0"/>
            <a:chExt cx="1337719" cy="1428236"/>
          </a:xfrm>
        </p:grpSpPr>
        <p:sp>
          <p:nvSpPr>
            <p:cNvPr name="Freeform 8" id="8"/>
            <p:cNvSpPr/>
            <p:nvPr/>
          </p:nvSpPr>
          <p:spPr>
            <a:xfrm flipH="false" flipV="false" rot="0">
              <a:off x="0" y="0"/>
              <a:ext cx="1337719" cy="1428236"/>
            </a:xfrm>
            <a:custGeom>
              <a:avLst/>
              <a:gdLst/>
              <a:ahLst/>
              <a:cxnLst/>
              <a:rect r="r" b="b" t="t" l="l"/>
              <a:pathLst>
                <a:path h="1428236" w="1337719">
                  <a:moveTo>
                    <a:pt x="152425" y="0"/>
                  </a:moveTo>
                  <a:lnTo>
                    <a:pt x="1185294" y="0"/>
                  </a:lnTo>
                  <a:cubicBezTo>
                    <a:pt x="1269476" y="0"/>
                    <a:pt x="1337719" y="68243"/>
                    <a:pt x="1337719" y="152425"/>
                  </a:cubicBezTo>
                  <a:lnTo>
                    <a:pt x="1337719" y="1275810"/>
                  </a:lnTo>
                  <a:cubicBezTo>
                    <a:pt x="1337719" y="1359993"/>
                    <a:pt x="1269476" y="1428236"/>
                    <a:pt x="1185294" y="1428236"/>
                  </a:cubicBezTo>
                  <a:lnTo>
                    <a:pt x="152425" y="1428236"/>
                  </a:lnTo>
                  <a:cubicBezTo>
                    <a:pt x="68243" y="1428236"/>
                    <a:pt x="0" y="1359993"/>
                    <a:pt x="0" y="1275810"/>
                  </a:cubicBezTo>
                  <a:lnTo>
                    <a:pt x="0" y="152425"/>
                  </a:lnTo>
                  <a:cubicBezTo>
                    <a:pt x="0" y="68243"/>
                    <a:pt x="68243" y="0"/>
                    <a:pt x="152425" y="0"/>
                  </a:cubicBezTo>
                  <a:close/>
                </a:path>
              </a:pathLst>
            </a:custGeom>
            <a:solidFill>
              <a:srgbClr val="FFFFFF"/>
            </a:solidFill>
            <a:ln w="28575" cap="rnd">
              <a:solidFill>
                <a:srgbClr val="427F12"/>
              </a:solidFill>
              <a:prstDash val="solid"/>
              <a:round/>
            </a:ln>
          </p:spPr>
        </p:sp>
        <p:sp>
          <p:nvSpPr>
            <p:cNvPr name="TextBox 9" id="9"/>
            <p:cNvSpPr txBox="true"/>
            <p:nvPr/>
          </p:nvSpPr>
          <p:spPr>
            <a:xfrm>
              <a:off x="0" y="-38100"/>
              <a:ext cx="1337719" cy="146633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4663298" y="736358"/>
            <a:ext cx="3862810" cy="2128057"/>
          </a:xfrm>
          <a:custGeom>
            <a:avLst/>
            <a:gdLst/>
            <a:ahLst/>
            <a:cxnLst/>
            <a:rect r="r" b="b" t="t" l="l"/>
            <a:pathLst>
              <a:path h="2128057" w="3862810">
                <a:moveTo>
                  <a:pt x="3862810" y="0"/>
                </a:moveTo>
                <a:lnTo>
                  <a:pt x="0" y="0"/>
                </a:lnTo>
                <a:lnTo>
                  <a:pt x="0" y="2128057"/>
                </a:lnTo>
                <a:lnTo>
                  <a:pt x="3862810" y="2128057"/>
                </a:lnTo>
                <a:lnTo>
                  <a:pt x="38628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9417" y="2768431"/>
            <a:ext cx="770914" cy="968043"/>
          </a:xfrm>
          <a:custGeom>
            <a:avLst/>
            <a:gdLst/>
            <a:ahLst/>
            <a:cxnLst/>
            <a:rect r="r" b="b" t="t" l="l"/>
            <a:pathLst>
              <a:path h="968043" w="770914">
                <a:moveTo>
                  <a:pt x="0" y="0"/>
                </a:moveTo>
                <a:lnTo>
                  <a:pt x="770914" y="0"/>
                </a:lnTo>
                <a:lnTo>
                  <a:pt x="770914" y="968043"/>
                </a:lnTo>
                <a:lnTo>
                  <a:pt x="0" y="968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true" flipV="false" rot="0">
            <a:off x="16594703" y="5728167"/>
            <a:ext cx="770914" cy="968043"/>
          </a:xfrm>
          <a:custGeom>
            <a:avLst/>
            <a:gdLst/>
            <a:ahLst/>
            <a:cxnLst/>
            <a:rect r="r" b="b" t="t" l="l"/>
            <a:pathLst>
              <a:path h="968043" w="770914">
                <a:moveTo>
                  <a:pt x="770914" y="0"/>
                </a:moveTo>
                <a:lnTo>
                  <a:pt x="0" y="0"/>
                </a:lnTo>
                <a:lnTo>
                  <a:pt x="0" y="968043"/>
                </a:lnTo>
                <a:lnTo>
                  <a:pt x="770914" y="968043"/>
                </a:lnTo>
                <a:lnTo>
                  <a:pt x="7709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4696620" y="8191264"/>
            <a:ext cx="4567080" cy="2134072"/>
          </a:xfrm>
          <a:custGeom>
            <a:avLst/>
            <a:gdLst/>
            <a:ahLst/>
            <a:cxnLst/>
            <a:rect r="r" b="b" t="t" l="l"/>
            <a:pathLst>
              <a:path h="2134072" w="4567080">
                <a:moveTo>
                  <a:pt x="0" y="0"/>
                </a:moveTo>
                <a:lnTo>
                  <a:pt x="4567080" y="0"/>
                </a:lnTo>
                <a:lnTo>
                  <a:pt x="4567080" y="2134072"/>
                </a:lnTo>
                <a:lnTo>
                  <a:pt x="0" y="21340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false" rot="0">
            <a:off x="-838375" y="7624445"/>
            <a:ext cx="4463077" cy="2668548"/>
          </a:xfrm>
          <a:custGeom>
            <a:avLst/>
            <a:gdLst/>
            <a:ahLst/>
            <a:cxnLst/>
            <a:rect r="r" b="b" t="t" l="l"/>
            <a:pathLst>
              <a:path h="2668548" w="4463077">
                <a:moveTo>
                  <a:pt x="4463077" y="0"/>
                </a:moveTo>
                <a:lnTo>
                  <a:pt x="0" y="0"/>
                </a:lnTo>
                <a:lnTo>
                  <a:pt x="0" y="2668548"/>
                </a:lnTo>
                <a:lnTo>
                  <a:pt x="4463077" y="2668548"/>
                </a:lnTo>
                <a:lnTo>
                  <a:pt x="4463077" y="0"/>
                </a:lnTo>
                <a:close/>
              </a:path>
            </a:pathLst>
          </a:custGeom>
          <a:blipFill>
            <a:blip r:embed="rId11"/>
            <a:stretch>
              <a:fillRect l="0" t="0" r="0" b="0"/>
            </a:stretch>
          </a:blipFill>
        </p:spPr>
      </p:sp>
      <p:sp>
        <p:nvSpPr>
          <p:cNvPr name="TextBox 16" id="16"/>
          <p:cNvSpPr txBox="true"/>
          <p:nvPr/>
        </p:nvSpPr>
        <p:spPr>
          <a:xfrm rot="0">
            <a:off x="3850155" y="490338"/>
            <a:ext cx="10587690" cy="2093687"/>
          </a:xfrm>
          <a:prstGeom prst="rect">
            <a:avLst/>
          </a:prstGeom>
        </p:spPr>
        <p:txBody>
          <a:bodyPr anchor="t" rtlCol="false" tIns="0" lIns="0" bIns="0" rIns="0">
            <a:spAutoFit/>
          </a:bodyPr>
          <a:lstStyle/>
          <a:p>
            <a:pPr algn="ctr">
              <a:lnSpc>
                <a:spcPts val="7901"/>
              </a:lnSpc>
            </a:pPr>
            <a:r>
              <a:rPr lang="en-US" sz="8778">
                <a:solidFill>
                  <a:srgbClr val="FFFFFF"/>
                </a:solidFill>
                <a:latin typeface="Berthold Block"/>
                <a:ea typeface="Berthold Block"/>
                <a:cs typeface="Berthold Block"/>
                <a:sym typeface="Berthold Block"/>
              </a:rPr>
              <a:t>TYPES OF GEOTHERMAL POWER PLANTS</a:t>
            </a:r>
          </a:p>
        </p:txBody>
      </p:sp>
      <p:sp>
        <p:nvSpPr>
          <p:cNvPr name="TextBox 17" id="17"/>
          <p:cNvSpPr txBox="true"/>
          <p:nvPr/>
        </p:nvSpPr>
        <p:spPr>
          <a:xfrm rot="0">
            <a:off x="1274001" y="3049293"/>
            <a:ext cx="4287851" cy="3909696"/>
          </a:xfrm>
          <a:prstGeom prst="rect">
            <a:avLst/>
          </a:prstGeom>
        </p:spPr>
        <p:txBody>
          <a:bodyPr anchor="t" rtlCol="false" tIns="0" lIns="0" bIns="0" rIns="0">
            <a:spAutoFit/>
          </a:bodyPr>
          <a:lstStyle/>
          <a:p>
            <a:pPr algn="l" marL="690876" indent="-345438" lvl="1">
              <a:lnSpc>
                <a:spcPts val="4479"/>
              </a:lnSpc>
              <a:spcBef>
                <a:spcPct val="0"/>
              </a:spcBef>
              <a:buAutoNum type="arabicPeriod" startAt="1"/>
            </a:pPr>
            <a:r>
              <a:rPr lang="en-US" b="true" sz="3199">
                <a:solidFill>
                  <a:srgbClr val="000111"/>
                </a:solidFill>
                <a:latin typeface="Open Sans Bold"/>
                <a:ea typeface="Open Sans Bold"/>
                <a:cs typeface="Open Sans Bold"/>
                <a:sym typeface="Open Sans Bold"/>
              </a:rPr>
              <a:t>Dry Steam Plants</a:t>
            </a:r>
            <a:r>
              <a:rPr lang="en-US" sz="3199">
                <a:solidFill>
                  <a:srgbClr val="000111"/>
                </a:solidFill>
                <a:latin typeface="Open Sans"/>
                <a:ea typeface="Open Sans"/>
                <a:cs typeface="Open Sans"/>
                <a:sym typeface="Open Sans"/>
              </a:rPr>
              <a:t> – use steam directly from underground wells to turn turbines and generate electricity.</a:t>
            </a:r>
          </a:p>
        </p:txBody>
      </p:sp>
      <p:grpSp>
        <p:nvGrpSpPr>
          <p:cNvPr name="Group 18" id="18"/>
          <p:cNvGrpSpPr/>
          <p:nvPr/>
        </p:nvGrpSpPr>
        <p:grpSpPr>
          <a:xfrm rot="0">
            <a:off x="6604424" y="2768431"/>
            <a:ext cx="5079153" cy="5422833"/>
            <a:chOff x="0" y="0"/>
            <a:chExt cx="1337719" cy="1428236"/>
          </a:xfrm>
        </p:grpSpPr>
        <p:sp>
          <p:nvSpPr>
            <p:cNvPr name="Freeform 19" id="19"/>
            <p:cNvSpPr/>
            <p:nvPr/>
          </p:nvSpPr>
          <p:spPr>
            <a:xfrm flipH="false" flipV="false" rot="0">
              <a:off x="0" y="0"/>
              <a:ext cx="1337719" cy="1428236"/>
            </a:xfrm>
            <a:custGeom>
              <a:avLst/>
              <a:gdLst/>
              <a:ahLst/>
              <a:cxnLst/>
              <a:rect r="r" b="b" t="t" l="l"/>
              <a:pathLst>
                <a:path h="1428236" w="1337719">
                  <a:moveTo>
                    <a:pt x="152425" y="0"/>
                  </a:moveTo>
                  <a:lnTo>
                    <a:pt x="1185294" y="0"/>
                  </a:lnTo>
                  <a:cubicBezTo>
                    <a:pt x="1269476" y="0"/>
                    <a:pt x="1337719" y="68243"/>
                    <a:pt x="1337719" y="152425"/>
                  </a:cubicBezTo>
                  <a:lnTo>
                    <a:pt x="1337719" y="1275810"/>
                  </a:lnTo>
                  <a:cubicBezTo>
                    <a:pt x="1337719" y="1359993"/>
                    <a:pt x="1269476" y="1428236"/>
                    <a:pt x="1185294" y="1428236"/>
                  </a:cubicBezTo>
                  <a:lnTo>
                    <a:pt x="152425" y="1428236"/>
                  </a:lnTo>
                  <a:cubicBezTo>
                    <a:pt x="68243" y="1428236"/>
                    <a:pt x="0" y="1359993"/>
                    <a:pt x="0" y="1275810"/>
                  </a:cubicBezTo>
                  <a:lnTo>
                    <a:pt x="0" y="152425"/>
                  </a:lnTo>
                  <a:cubicBezTo>
                    <a:pt x="0" y="68243"/>
                    <a:pt x="68243" y="0"/>
                    <a:pt x="152425" y="0"/>
                  </a:cubicBezTo>
                  <a:close/>
                </a:path>
              </a:pathLst>
            </a:custGeom>
            <a:solidFill>
              <a:srgbClr val="FFFFFF"/>
            </a:solidFill>
            <a:ln w="28575" cap="rnd">
              <a:solidFill>
                <a:srgbClr val="427F12"/>
              </a:solidFill>
              <a:prstDash val="solid"/>
              <a:round/>
            </a:ln>
          </p:spPr>
        </p:sp>
        <p:sp>
          <p:nvSpPr>
            <p:cNvPr name="TextBox 20" id="20"/>
            <p:cNvSpPr txBox="true"/>
            <p:nvPr/>
          </p:nvSpPr>
          <p:spPr>
            <a:xfrm>
              <a:off x="0" y="-38100"/>
              <a:ext cx="1337719" cy="1466336"/>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7123204" y="2968438"/>
            <a:ext cx="4041593" cy="3347721"/>
          </a:xfrm>
          <a:prstGeom prst="rect">
            <a:avLst/>
          </a:prstGeom>
        </p:spPr>
        <p:txBody>
          <a:bodyPr anchor="t" rtlCol="false" tIns="0" lIns="0" bIns="0" rIns="0">
            <a:spAutoFit/>
          </a:bodyPr>
          <a:lstStyle/>
          <a:p>
            <a:pPr algn="l">
              <a:lnSpc>
                <a:spcPts val="4479"/>
              </a:lnSpc>
              <a:spcBef>
                <a:spcPct val="0"/>
              </a:spcBef>
            </a:pPr>
            <a:r>
              <a:rPr lang="en-US" sz="3199">
                <a:solidFill>
                  <a:srgbClr val="000111"/>
                </a:solidFill>
                <a:latin typeface="Open Sans"/>
                <a:ea typeface="Open Sans"/>
                <a:cs typeface="Open Sans"/>
                <a:sym typeface="Open Sans"/>
              </a:rPr>
              <a:t>2. </a:t>
            </a:r>
            <a:r>
              <a:rPr lang="en-US" b="true" sz="3199">
                <a:solidFill>
                  <a:srgbClr val="000111"/>
                </a:solidFill>
                <a:latin typeface="Open Sans Bold"/>
                <a:ea typeface="Open Sans Bold"/>
                <a:cs typeface="Open Sans Bold"/>
                <a:sym typeface="Open Sans Bold"/>
              </a:rPr>
              <a:t>Flash Steam Plants</a:t>
            </a:r>
            <a:r>
              <a:rPr lang="en-US" sz="3199">
                <a:solidFill>
                  <a:srgbClr val="000111"/>
                </a:solidFill>
                <a:latin typeface="Open Sans"/>
                <a:ea typeface="Open Sans"/>
                <a:cs typeface="Open Sans"/>
                <a:sym typeface="Open Sans"/>
              </a:rPr>
              <a:t> –    pull high-pressure hot water from the ground and convert it into steam to drive turbines.</a:t>
            </a:r>
          </a:p>
        </p:txBody>
      </p:sp>
      <p:grpSp>
        <p:nvGrpSpPr>
          <p:cNvPr name="Group 22" id="22"/>
          <p:cNvGrpSpPr/>
          <p:nvPr/>
        </p:nvGrpSpPr>
        <p:grpSpPr>
          <a:xfrm rot="0">
            <a:off x="12390977" y="2676228"/>
            <a:ext cx="5079153" cy="5422833"/>
            <a:chOff x="0" y="0"/>
            <a:chExt cx="1337719" cy="1428236"/>
          </a:xfrm>
        </p:grpSpPr>
        <p:sp>
          <p:nvSpPr>
            <p:cNvPr name="Freeform 23" id="23"/>
            <p:cNvSpPr/>
            <p:nvPr/>
          </p:nvSpPr>
          <p:spPr>
            <a:xfrm flipH="false" flipV="false" rot="0">
              <a:off x="0" y="0"/>
              <a:ext cx="1337719" cy="1428236"/>
            </a:xfrm>
            <a:custGeom>
              <a:avLst/>
              <a:gdLst/>
              <a:ahLst/>
              <a:cxnLst/>
              <a:rect r="r" b="b" t="t" l="l"/>
              <a:pathLst>
                <a:path h="1428236" w="1337719">
                  <a:moveTo>
                    <a:pt x="152425" y="0"/>
                  </a:moveTo>
                  <a:lnTo>
                    <a:pt x="1185294" y="0"/>
                  </a:lnTo>
                  <a:cubicBezTo>
                    <a:pt x="1269476" y="0"/>
                    <a:pt x="1337719" y="68243"/>
                    <a:pt x="1337719" y="152425"/>
                  </a:cubicBezTo>
                  <a:lnTo>
                    <a:pt x="1337719" y="1275810"/>
                  </a:lnTo>
                  <a:cubicBezTo>
                    <a:pt x="1337719" y="1359993"/>
                    <a:pt x="1269476" y="1428236"/>
                    <a:pt x="1185294" y="1428236"/>
                  </a:cubicBezTo>
                  <a:lnTo>
                    <a:pt x="152425" y="1428236"/>
                  </a:lnTo>
                  <a:cubicBezTo>
                    <a:pt x="68243" y="1428236"/>
                    <a:pt x="0" y="1359993"/>
                    <a:pt x="0" y="1275810"/>
                  </a:cubicBezTo>
                  <a:lnTo>
                    <a:pt x="0" y="152425"/>
                  </a:lnTo>
                  <a:cubicBezTo>
                    <a:pt x="0" y="68243"/>
                    <a:pt x="68243" y="0"/>
                    <a:pt x="152425" y="0"/>
                  </a:cubicBezTo>
                  <a:close/>
                </a:path>
              </a:pathLst>
            </a:custGeom>
            <a:solidFill>
              <a:srgbClr val="FFFFFF"/>
            </a:solidFill>
            <a:ln w="28575" cap="rnd">
              <a:solidFill>
                <a:srgbClr val="427F12"/>
              </a:solidFill>
              <a:prstDash val="solid"/>
              <a:round/>
            </a:ln>
          </p:spPr>
        </p:sp>
        <p:sp>
          <p:nvSpPr>
            <p:cNvPr name="TextBox 24" id="24"/>
            <p:cNvSpPr txBox="true"/>
            <p:nvPr/>
          </p:nvSpPr>
          <p:spPr>
            <a:xfrm>
              <a:off x="0" y="-38100"/>
              <a:ext cx="1337719" cy="1466336"/>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13026601" y="2968438"/>
            <a:ext cx="3714684" cy="4781264"/>
          </a:xfrm>
          <a:prstGeom prst="rect">
            <a:avLst/>
          </a:prstGeom>
        </p:spPr>
        <p:txBody>
          <a:bodyPr anchor="t" rtlCol="false" tIns="0" lIns="0" bIns="0" rIns="0">
            <a:spAutoFit/>
          </a:bodyPr>
          <a:lstStyle/>
          <a:p>
            <a:pPr algn="l">
              <a:lnSpc>
                <a:spcPts val="4215"/>
              </a:lnSpc>
              <a:spcBef>
                <a:spcPct val="0"/>
              </a:spcBef>
            </a:pPr>
            <a:r>
              <a:rPr lang="en-US" sz="3011">
                <a:solidFill>
                  <a:srgbClr val="000111"/>
                </a:solidFill>
                <a:latin typeface="Open Sans"/>
                <a:ea typeface="Open Sans"/>
                <a:cs typeface="Open Sans"/>
                <a:sym typeface="Open Sans"/>
              </a:rPr>
              <a:t>3. </a:t>
            </a:r>
            <a:r>
              <a:rPr lang="en-US" b="true" sz="3011">
                <a:solidFill>
                  <a:srgbClr val="000111"/>
                </a:solidFill>
                <a:latin typeface="Open Sans Bold"/>
                <a:ea typeface="Open Sans Bold"/>
                <a:cs typeface="Open Sans Bold"/>
                <a:sym typeface="Open Sans Bold"/>
              </a:rPr>
              <a:t>Binary Cycle Plants</a:t>
            </a:r>
            <a:r>
              <a:rPr lang="en-US" sz="3011">
                <a:solidFill>
                  <a:srgbClr val="000111"/>
                </a:solidFill>
                <a:latin typeface="Open Sans"/>
                <a:ea typeface="Open Sans"/>
                <a:cs typeface="Open Sans"/>
                <a:sym typeface="Open Sans"/>
              </a:rPr>
              <a:t> – transfer heat from geothermal water to another fluid with a lower boiling point, which then vaporizes and turns turbines.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D480"/>
        </a:solidFill>
      </p:bgPr>
    </p:bg>
    <p:spTree>
      <p:nvGrpSpPr>
        <p:cNvPr id="1" name=""/>
        <p:cNvGrpSpPr/>
        <p:nvPr/>
      </p:nvGrpSpPr>
      <p:grpSpPr>
        <a:xfrm>
          <a:off x="0" y="0"/>
          <a:ext cx="0" cy="0"/>
          <a:chOff x="0" y="0"/>
          <a:chExt cx="0" cy="0"/>
        </a:xfrm>
      </p:grpSpPr>
      <p:sp>
        <p:nvSpPr>
          <p:cNvPr name="Freeform 2" id="2"/>
          <p:cNvSpPr/>
          <p:nvPr/>
        </p:nvSpPr>
        <p:spPr>
          <a:xfrm flipH="false" flipV="false" rot="274711">
            <a:off x="-638915" y="-4639415"/>
            <a:ext cx="19565829" cy="19565829"/>
          </a:xfrm>
          <a:custGeom>
            <a:avLst/>
            <a:gdLst/>
            <a:ahLst/>
            <a:cxnLst/>
            <a:rect r="r" b="b" t="t" l="l"/>
            <a:pathLst>
              <a:path h="19565829" w="19565829">
                <a:moveTo>
                  <a:pt x="0" y="0"/>
                </a:moveTo>
                <a:lnTo>
                  <a:pt x="19565830" y="0"/>
                </a:lnTo>
                <a:lnTo>
                  <a:pt x="19565830" y="19565830"/>
                </a:lnTo>
                <a:lnTo>
                  <a:pt x="0" y="19565830"/>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1865885"/>
            <a:ext cx="14018770" cy="140187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FD480">
                    <a:alpha val="100000"/>
                  </a:srgbClr>
                </a:gs>
                <a:gs pos="100000">
                  <a:srgbClr val="AFD480">
                    <a:alpha val="0"/>
                  </a:srgbClr>
                </a:gs>
              </a:gsLst>
              <a:path path="circle">
                <a:fillToRect l="50000" r="50000" t="50000" b="50000"/>
              </a:path>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933636" y="2914674"/>
            <a:ext cx="6202258" cy="3552676"/>
          </a:xfrm>
          <a:prstGeom prst="rect">
            <a:avLst/>
          </a:prstGeom>
        </p:spPr>
        <p:txBody>
          <a:bodyPr anchor="t" rtlCol="false" tIns="0" lIns="0" bIns="0" rIns="0">
            <a:spAutoFit/>
          </a:bodyPr>
          <a:lstStyle/>
          <a:p>
            <a:pPr algn="l">
              <a:lnSpc>
                <a:spcPts val="6836"/>
              </a:lnSpc>
            </a:pPr>
            <a:r>
              <a:rPr lang="en-US" sz="7595">
                <a:solidFill>
                  <a:srgbClr val="FFFFFF"/>
                </a:solidFill>
                <a:latin typeface="Berthold Block"/>
                <a:ea typeface="Berthold Block"/>
                <a:cs typeface="Berthold Block"/>
                <a:sym typeface="Berthold Block"/>
              </a:rPr>
              <a:t>BENEFITS OF GEOTHERMAL &amp; HYDROTHERMAL ENERGY</a:t>
            </a:r>
          </a:p>
        </p:txBody>
      </p:sp>
      <p:sp>
        <p:nvSpPr>
          <p:cNvPr name="TextBox 7" id="7"/>
          <p:cNvSpPr txBox="true"/>
          <p:nvPr/>
        </p:nvSpPr>
        <p:spPr>
          <a:xfrm rot="0">
            <a:off x="7315918" y="872791"/>
            <a:ext cx="9174462" cy="8967470"/>
          </a:xfrm>
          <a:prstGeom prst="rect">
            <a:avLst/>
          </a:prstGeom>
        </p:spPr>
        <p:txBody>
          <a:bodyPr anchor="t" rtlCol="false" tIns="0" lIns="0" bIns="0" rIns="0">
            <a:spAutoFit/>
          </a:bodyPr>
          <a:lstStyle/>
          <a:p>
            <a:pPr algn="l">
              <a:lnSpc>
                <a:spcPts val="4480"/>
              </a:lnSpc>
            </a:pPr>
            <a:r>
              <a:rPr lang="en-US" sz="3200">
                <a:solidFill>
                  <a:srgbClr val="2C2E06"/>
                </a:solidFill>
                <a:latin typeface="Tahoma"/>
                <a:ea typeface="Tahoma"/>
                <a:cs typeface="Tahoma"/>
                <a:sym typeface="Tahoma"/>
              </a:rPr>
              <a:t>The benefits of geothermal and hydrothermal energy include:</a:t>
            </a:r>
          </a:p>
          <a:p>
            <a:pPr algn="l" marL="690881" indent="-345440" lvl="1">
              <a:lnSpc>
                <a:spcPts val="4480"/>
              </a:lnSpc>
              <a:buFont typeface="Arial"/>
              <a:buChar char="•"/>
            </a:pPr>
            <a:r>
              <a:rPr lang="en-US" sz="3200">
                <a:solidFill>
                  <a:srgbClr val="2C2E06"/>
                </a:solidFill>
                <a:latin typeface="Tahoma"/>
                <a:ea typeface="Tahoma"/>
                <a:cs typeface="Tahoma"/>
                <a:sym typeface="Tahoma"/>
              </a:rPr>
              <a:t>Renewable and sustainable – the Earth constantly produces heat, making it a long-term energy source.</a:t>
            </a:r>
          </a:p>
          <a:p>
            <a:pPr algn="l" marL="690881" indent="-345440" lvl="1">
              <a:lnSpc>
                <a:spcPts val="4480"/>
              </a:lnSpc>
              <a:buFont typeface="Arial"/>
              <a:buChar char="•"/>
            </a:pPr>
            <a:r>
              <a:rPr lang="en-US" sz="3200">
                <a:solidFill>
                  <a:srgbClr val="2C2E06"/>
                </a:solidFill>
                <a:latin typeface="Tahoma"/>
                <a:ea typeface="Tahoma"/>
                <a:cs typeface="Tahoma"/>
                <a:sym typeface="Tahoma"/>
              </a:rPr>
              <a:t>Environmentally friendly – produces very low greenhouse gas emissions compared to fossil fuels.</a:t>
            </a:r>
          </a:p>
          <a:p>
            <a:pPr algn="l" marL="690881" indent="-345440" lvl="1">
              <a:lnSpc>
                <a:spcPts val="4480"/>
              </a:lnSpc>
              <a:buFont typeface="Arial"/>
              <a:buChar char="•"/>
            </a:pPr>
            <a:r>
              <a:rPr lang="en-US" sz="3200">
                <a:solidFill>
                  <a:srgbClr val="2C2E06"/>
                </a:solidFill>
                <a:latin typeface="Tahoma"/>
                <a:ea typeface="Tahoma"/>
                <a:cs typeface="Tahoma"/>
                <a:sym typeface="Tahoma"/>
              </a:rPr>
              <a:t>Reliable and consistent – unlike solar or wind, geothermal energy is available 24/7.</a:t>
            </a:r>
          </a:p>
          <a:p>
            <a:pPr algn="l" marL="690881" indent="-345440" lvl="1">
              <a:lnSpc>
                <a:spcPts val="4480"/>
              </a:lnSpc>
              <a:buFont typeface="Arial"/>
              <a:buChar char="•"/>
            </a:pPr>
            <a:r>
              <a:rPr lang="en-US" sz="3200">
                <a:solidFill>
                  <a:srgbClr val="2C2E06"/>
                </a:solidFill>
                <a:latin typeface="Tahoma"/>
                <a:ea typeface="Tahoma"/>
                <a:cs typeface="Tahoma"/>
                <a:sym typeface="Tahoma"/>
              </a:rPr>
              <a:t>Cost-effective in the long term – after the initial setup, maintenance and operational costs are low.</a:t>
            </a:r>
          </a:p>
          <a:p>
            <a:pPr algn="l" marL="690881" indent="-345440" lvl="1">
              <a:lnSpc>
                <a:spcPts val="4480"/>
              </a:lnSpc>
              <a:buFont typeface="Arial"/>
              <a:buChar char="•"/>
            </a:pPr>
            <a:r>
              <a:rPr lang="en-US" sz="3200">
                <a:solidFill>
                  <a:srgbClr val="2C2E06"/>
                </a:solidFill>
                <a:latin typeface="Tahoma"/>
                <a:ea typeface="Tahoma"/>
                <a:cs typeface="Tahoma"/>
                <a:sym typeface="Tahoma"/>
              </a:rPr>
              <a:t>Direct uses – can provide heating for homes, greenhouses, and industries.</a:t>
            </a:r>
          </a:p>
          <a:p>
            <a:pPr algn="l">
              <a:lnSpc>
                <a:spcPts val="4480"/>
              </a:lnSpc>
              <a:spcBef>
                <a:spcPct val="0"/>
              </a:spcBef>
            </a:pPr>
          </a:p>
        </p:txBody>
      </p:sp>
      <p:sp>
        <p:nvSpPr>
          <p:cNvPr name="Freeform 8" id="8"/>
          <p:cNvSpPr/>
          <p:nvPr/>
        </p:nvSpPr>
        <p:spPr>
          <a:xfrm flipH="true" flipV="false" rot="0">
            <a:off x="15813812" y="-308176"/>
            <a:ext cx="3862810" cy="2128057"/>
          </a:xfrm>
          <a:custGeom>
            <a:avLst/>
            <a:gdLst/>
            <a:ahLst/>
            <a:cxnLst/>
            <a:rect r="r" b="b" t="t" l="l"/>
            <a:pathLst>
              <a:path h="2128057" w="3862810">
                <a:moveTo>
                  <a:pt x="3862809" y="0"/>
                </a:moveTo>
                <a:lnTo>
                  <a:pt x="0" y="0"/>
                </a:lnTo>
                <a:lnTo>
                  <a:pt x="0" y="2128057"/>
                </a:lnTo>
                <a:lnTo>
                  <a:pt x="3862809" y="2128057"/>
                </a:lnTo>
                <a:lnTo>
                  <a:pt x="38628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38108" y="-35328"/>
            <a:ext cx="3862810" cy="2128057"/>
          </a:xfrm>
          <a:custGeom>
            <a:avLst/>
            <a:gdLst/>
            <a:ahLst/>
            <a:cxnLst/>
            <a:rect r="r" b="b" t="t" l="l"/>
            <a:pathLst>
              <a:path h="2128057" w="3862810">
                <a:moveTo>
                  <a:pt x="0" y="0"/>
                </a:moveTo>
                <a:lnTo>
                  <a:pt x="3862810" y="0"/>
                </a:lnTo>
                <a:lnTo>
                  <a:pt x="3862810" y="2128056"/>
                </a:lnTo>
                <a:lnTo>
                  <a:pt x="0" y="2128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08969" y="1124686"/>
            <a:ext cx="770914" cy="968043"/>
          </a:xfrm>
          <a:custGeom>
            <a:avLst/>
            <a:gdLst/>
            <a:ahLst/>
            <a:cxnLst/>
            <a:rect r="r" b="b" t="t" l="l"/>
            <a:pathLst>
              <a:path h="968043" w="770914">
                <a:moveTo>
                  <a:pt x="0" y="0"/>
                </a:moveTo>
                <a:lnTo>
                  <a:pt x="770914" y="0"/>
                </a:lnTo>
                <a:lnTo>
                  <a:pt x="770914" y="968042"/>
                </a:lnTo>
                <a:lnTo>
                  <a:pt x="0" y="9680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17261" y="6005966"/>
            <a:ext cx="3271933" cy="4541723"/>
          </a:xfrm>
          <a:custGeom>
            <a:avLst/>
            <a:gdLst/>
            <a:ahLst/>
            <a:cxnLst/>
            <a:rect r="r" b="b" t="t" l="l"/>
            <a:pathLst>
              <a:path h="4541723" w="3271933">
                <a:moveTo>
                  <a:pt x="0" y="0"/>
                </a:moveTo>
                <a:lnTo>
                  <a:pt x="3271932" y="0"/>
                </a:lnTo>
                <a:lnTo>
                  <a:pt x="3271932" y="4541722"/>
                </a:lnTo>
                <a:lnTo>
                  <a:pt x="0" y="4541722"/>
                </a:lnTo>
                <a:lnTo>
                  <a:pt x="0" y="0"/>
                </a:lnTo>
                <a:close/>
              </a:path>
            </a:pathLst>
          </a:custGeom>
          <a:blipFill>
            <a:blip r:embed="rId8"/>
            <a:stretch>
              <a:fillRect l="0" t="0" r="0" b="0"/>
            </a:stretch>
          </a:blipFill>
        </p:spPr>
      </p:sp>
      <p:sp>
        <p:nvSpPr>
          <p:cNvPr name="Freeform 12" id="12"/>
          <p:cNvSpPr/>
          <p:nvPr/>
        </p:nvSpPr>
        <p:spPr>
          <a:xfrm flipH="true" flipV="false" rot="0">
            <a:off x="16872121" y="6005966"/>
            <a:ext cx="3271933" cy="4541723"/>
          </a:xfrm>
          <a:custGeom>
            <a:avLst/>
            <a:gdLst/>
            <a:ahLst/>
            <a:cxnLst/>
            <a:rect r="r" b="b" t="t" l="l"/>
            <a:pathLst>
              <a:path h="4541723" w="3271933">
                <a:moveTo>
                  <a:pt x="3271933" y="0"/>
                </a:moveTo>
                <a:lnTo>
                  <a:pt x="0" y="0"/>
                </a:lnTo>
                <a:lnTo>
                  <a:pt x="0" y="4541722"/>
                </a:lnTo>
                <a:lnTo>
                  <a:pt x="3271933" y="4541722"/>
                </a:lnTo>
                <a:lnTo>
                  <a:pt x="3271933"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DAG5tQF4lSs</dc:identifier>
  <dcterms:modified xsi:type="dcterms:W3CDTF">2011-08-01T06:04:30Z</dcterms:modified>
  <cp:revision>1</cp:revision>
  <dc:title>Green Illustrated Clean Energy Presentation</dc:title>
</cp:coreProperties>
</file>